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311" r:id="rId3"/>
    <p:sldId id="257" r:id="rId4"/>
    <p:sldId id="377" r:id="rId5"/>
    <p:sldId id="380" r:id="rId6"/>
    <p:sldId id="267" r:id="rId7"/>
    <p:sldId id="259" r:id="rId8"/>
    <p:sldId id="312" r:id="rId9"/>
    <p:sldId id="280" r:id="rId10"/>
    <p:sldId id="322" r:id="rId11"/>
    <p:sldId id="313" r:id="rId12"/>
    <p:sldId id="271" r:id="rId13"/>
    <p:sldId id="268" r:id="rId14"/>
    <p:sldId id="269" r:id="rId15"/>
    <p:sldId id="316" r:id="rId16"/>
    <p:sldId id="317" r:id="rId17"/>
    <p:sldId id="262" r:id="rId18"/>
    <p:sldId id="381" r:id="rId19"/>
    <p:sldId id="378" r:id="rId20"/>
    <p:sldId id="318" r:id="rId21"/>
    <p:sldId id="319" r:id="rId22"/>
    <p:sldId id="379" r:id="rId23"/>
    <p:sldId id="320" r:id="rId24"/>
    <p:sldId id="321" r:id="rId25"/>
    <p:sldId id="260" r:id="rId26"/>
    <p:sldId id="325" r:id="rId27"/>
    <p:sldId id="326" r:id="rId28"/>
    <p:sldId id="323" r:id="rId29"/>
    <p:sldId id="370" r:id="rId30"/>
    <p:sldId id="327" r:id="rId31"/>
    <p:sldId id="328" r:id="rId32"/>
    <p:sldId id="331" r:id="rId33"/>
    <p:sldId id="332" r:id="rId34"/>
    <p:sldId id="261" r:id="rId35"/>
    <p:sldId id="304" r:id="rId36"/>
    <p:sldId id="295" r:id="rId37"/>
    <p:sldId id="296" r:id="rId38"/>
    <p:sldId id="297" r:id="rId39"/>
    <p:sldId id="263" r:id="rId40"/>
    <p:sldId id="346" r:id="rId41"/>
    <p:sldId id="277" r:id="rId42"/>
    <p:sldId id="371" r:id="rId43"/>
    <p:sldId id="372" r:id="rId44"/>
    <p:sldId id="373" r:id="rId45"/>
    <p:sldId id="374" r:id="rId46"/>
    <p:sldId id="375" r:id="rId47"/>
    <p:sldId id="376" r:id="rId48"/>
    <p:sldId id="284" r:id="rId49"/>
    <p:sldId id="384" r:id="rId50"/>
    <p:sldId id="347" r:id="rId51"/>
    <p:sldId id="338" r:id="rId52"/>
    <p:sldId id="339" r:id="rId53"/>
    <p:sldId id="382" r:id="rId54"/>
    <p:sldId id="383" r:id="rId55"/>
    <p:sldId id="366" r:id="rId56"/>
    <p:sldId id="385" r:id="rId57"/>
    <p:sldId id="341" r:id="rId58"/>
    <p:sldId id="278" r:id="rId59"/>
    <p:sldId id="285" r:id="rId60"/>
    <p:sldId id="340" r:id="rId61"/>
    <p:sldId id="333" r:id="rId62"/>
    <p:sldId id="334" r:id="rId63"/>
    <p:sldId id="336" r:id="rId64"/>
    <p:sldId id="335" r:id="rId65"/>
    <p:sldId id="386" r:id="rId66"/>
    <p:sldId id="286" r:id="rId67"/>
    <p:sldId id="287" r:id="rId68"/>
    <p:sldId id="288" r:id="rId69"/>
    <p:sldId id="289" r:id="rId70"/>
    <p:sldId id="290" r:id="rId71"/>
    <p:sldId id="291" r:id="rId72"/>
    <p:sldId id="293" r:id="rId73"/>
    <p:sldId id="337" r:id="rId74"/>
    <p:sldId id="348" r:id="rId7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98" autoAdjust="0"/>
  </p:normalViewPr>
  <p:slideViewPr>
    <p:cSldViewPr snapToGrid="0" snapToObjects="1">
      <p:cViewPr>
        <p:scale>
          <a:sx n="108" d="100"/>
          <a:sy n="108" d="100"/>
        </p:scale>
        <p:origin x="-31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12502;&#12483;&#12463;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Lbls>
            <c:dLbl>
              <c:idx val="0"/>
              <c:layout>
                <c:manualLayout>
                  <c:x val="-0.225079040181976"/>
                  <c:y val="-0.19060696959597101"/>
                </c:manualLayout>
              </c:layout>
              <c:tx>
                <c:rich>
                  <a:bodyPr/>
                  <a:lstStyle/>
                  <a:p>
                    <a:r>
                      <a:rPr lang="ja-JP" altLang="en-US" sz="2000" dirty="0"/>
                      <a:t>アルツハイマー型認知症
</a:t>
                    </a:r>
                    <a:r>
                      <a:rPr lang="en-US" altLang="ja-JP" sz="2000" dirty="0"/>
                      <a:t>68%</a:t>
                    </a:r>
                    <a:endParaRPr lang="ja-JP" altLang="en-US" sz="2000" dirty="0"/>
                  </a:p>
                </c:rich>
              </c:tx>
              <c:showLegendKey val="0"/>
              <c:showVal val="0"/>
              <c:showCatName val="1"/>
              <c:showSerName val="0"/>
              <c:showPercent val="1"/>
              <c:showBubbleSize val="0"/>
            </c:dLbl>
            <c:dLbl>
              <c:idx val="1"/>
              <c:layout/>
              <c:tx>
                <c:rich>
                  <a:bodyPr/>
                  <a:lstStyle/>
                  <a:p>
                    <a:r>
                      <a:rPr lang="zh-TW" altLang="en-US" sz="2000" dirty="0">
                        <a:latin typeface="HGP創英角ｺﾞｼｯｸUB" panose="020B0900000000000000" pitchFamily="50" charset="-128"/>
                        <a:ea typeface="HGP創英角ｺﾞｼｯｸUB" panose="020B0900000000000000" pitchFamily="50" charset="-128"/>
                      </a:rPr>
                      <a:t>血管性認知症
</a:t>
                    </a:r>
                    <a:r>
                      <a:rPr lang="en-US" altLang="zh-TW" sz="2000" dirty="0">
                        <a:latin typeface="HGP創英角ｺﾞｼｯｸUB" panose="020B0900000000000000" pitchFamily="50" charset="-128"/>
                        <a:ea typeface="HGP創英角ｺﾞｼｯｸUB" panose="020B0900000000000000" pitchFamily="50" charset="-128"/>
                      </a:rPr>
                      <a:t>19%</a:t>
                    </a:r>
                    <a:endParaRPr lang="zh-TW" altLang="en-US" sz="2000" dirty="0">
                      <a:latin typeface="HGP創英角ｺﾞｼｯｸUB" panose="020B0900000000000000" pitchFamily="50" charset="-128"/>
                      <a:ea typeface="HGP創英角ｺﾞｼｯｸUB" panose="020B0900000000000000" pitchFamily="50" charset="-128"/>
                    </a:endParaRPr>
                  </a:p>
                </c:rich>
              </c:tx>
              <c:showLegendKey val="0"/>
              <c:showVal val="0"/>
              <c:showCatName val="1"/>
              <c:showSerName val="0"/>
              <c:showPercent val="1"/>
              <c:showBubbleSize val="0"/>
            </c:dLbl>
            <c:dLbl>
              <c:idx val="2"/>
              <c:layout/>
              <c:tx>
                <c:rich>
                  <a:bodyPr/>
                  <a:lstStyle/>
                  <a:p>
                    <a:r>
                      <a:rPr lang="ja-JP" altLang="en-US" sz="2000" dirty="0"/>
                      <a:t>レビー小体型認知症
</a:t>
                    </a:r>
                    <a:r>
                      <a:rPr lang="en-US" altLang="ja-JP" sz="2000" dirty="0"/>
                      <a:t>4%</a:t>
                    </a:r>
                    <a:endParaRPr lang="ja-JP" altLang="en-US" sz="2000" dirty="0"/>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Sheet1!$A$2:$A$6</c:f>
              <c:strCache>
                <c:ptCount val="5"/>
                <c:pt idx="0">
                  <c:v>アルツハイマー型認知症</c:v>
                </c:pt>
                <c:pt idx="1">
                  <c:v>血管性認知症</c:v>
                </c:pt>
                <c:pt idx="2">
                  <c:v>レビー小体型認知症</c:v>
                </c:pt>
                <c:pt idx="3">
                  <c:v>前頭側頭型</c:v>
                </c:pt>
                <c:pt idx="4">
                  <c:v>その他</c:v>
                </c:pt>
              </c:strCache>
            </c:strRef>
          </c:cat>
          <c:val>
            <c:numRef>
              <c:f>Sheet1!$B$2:$B$6</c:f>
              <c:numCache>
                <c:formatCode>0%</c:formatCode>
                <c:ptCount val="5"/>
                <c:pt idx="0">
                  <c:v>0.68</c:v>
                </c:pt>
                <c:pt idx="1">
                  <c:v>0.19</c:v>
                </c:pt>
                <c:pt idx="2">
                  <c:v>0.04</c:v>
                </c:pt>
                <c:pt idx="3">
                  <c:v>0.01</c:v>
                </c:pt>
                <c:pt idx="4">
                  <c:v>0.08</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Lbls>
            <c:showLegendKey val="0"/>
            <c:showVal val="1"/>
            <c:showCatName val="0"/>
            <c:showSerName val="0"/>
            <c:showPercent val="0"/>
            <c:showBubbleSize val="0"/>
            <c:showLeaderLines val="1"/>
          </c:dLbls>
          <c:cat>
            <c:strRef>
              <c:f>Sheet1!$A$1:$A$7</c:f>
              <c:strCache>
                <c:ptCount val="7"/>
                <c:pt idx="0">
                  <c:v>うつ</c:v>
                </c:pt>
                <c:pt idx="1">
                  <c:v>精神病症状を伴う鬱</c:v>
                </c:pt>
                <c:pt idx="2">
                  <c:v>レビー小体型認知症</c:v>
                </c:pt>
                <c:pt idx="3">
                  <c:v>アルツハイマー</c:v>
                </c:pt>
                <c:pt idx="4">
                  <c:v>パーキンソン病</c:v>
                </c:pt>
                <c:pt idx="5">
                  <c:v>妄想性障害</c:v>
                </c:pt>
                <c:pt idx="6">
                  <c:v>その他</c:v>
                </c:pt>
              </c:strCache>
            </c:strRef>
          </c:cat>
          <c:val>
            <c:numRef>
              <c:f>Sheet1!$B$1:$B$7</c:f>
              <c:numCache>
                <c:formatCode>General</c:formatCode>
                <c:ptCount val="7"/>
                <c:pt idx="0">
                  <c:v>35</c:v>
                </c:pt>
                <c:pt idx="1">
                  <c:v>11</c:v>
                </c:pt>
                <c:pt idx="2">
                  <c:v>22</c:v>
                </c:pt>
                <c:pt idx="3">
                  <c:v>5</c:v>
                </c:pt>
                <c:pt idx="4">
                  <c:v>4</c:v>
                </c:pt>
                <c:pt idx="5">
                  <c:v>5</c:v>
                </c:pt>
                <c:pt idx="6">
                  <c:v>11</c:v>
                </c:pt>
              </c:numCache>
            </c:numRef>
          </c:val>
        </c:ser>
        <c:dLbls>
          <c:showLegendKey val="0"/>
          <c:showVal val="1"/>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6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15299-8DCE-AB43-90F8-DA97E211E250}" type="doc">
      <dgm:prSet loTypeId="urn:microsoft.com/office/officeart/2005/8/layout/process1" loCatId="" qsTypeId="urn:microsoft.com/office/officeart/2005/8/quickstyle/simple4" qsCatId="simple" csTypeId="urn:microsoft.com/office/officeart/2005/8/colors/accent1_2" csCatId="accent1" phldr="1"/>
      <dgm:spPr/>
    </dgm:pt>
    <dgm:pt modelId="{3EA0D43A-F197-184F-8D98-B22498C016E6}">
      <dgm:prSet phldrT="[テキスト]"/>
      <dgm:spPr/>
      <dgm:t>
        <a:bodyPr/>
        <a:lstStyle/>
        <a:p>
          <a:r>
            <a:rPr kumimoji="1" lang="ja-JP" altLang="en-US" dirty="0" smtClean="0">
              <a:latin typeface="+mj-ea"/>
              <a:ea typeface="+mj-ea"/>
            </a:rPr>
            <a:t>脳の器質的変化</a:t>
          </a:r>
          <a:endParaRPr kumimoji="1" lang="ja-JP" altLang="en-US" dirty="0">
            <a:latin typeface="+mj-ea"/>
            <a:ea typeface="+mj-ea"/>
          </a:endParaRPr>
        </a:p>
      </dgm:t>
    </dgm:pt>
    <dgm:pt modelId="{9A2FEA96-7462-6147-B07A-629C1F6B57D9}" type="parTrans" cxnId="{913FBB6E-1339-AA45-86F7-C4685EF2CC0A}">
      <dgm:prSet/>
      <dgm:spPr/>
      <dgm:t>
        <a:bodyPr/>
        <a:lstStyle/>
        <a:p>
          <a:endParaRPr kumimoji="1" lang="ja-JP" altLang="en-US">
            <a:latin typeface="+mj-ea"/>
            <a:ea typeface="+mj-ea"/>
          </a:endParaRPr>
        </a:p>
      </dgm:t>
    </dgm:pt>
    <dgm:pt modelId="{49DEFDAC-F44C-EA41-A3F6-5093266E67DB}" type="sibTrans" cxnId="{913FBB6E-1339-AA45-86F7-C4685EF2CC0A}">
      <dgm:prSet/>
      <dgm:spPr/>
      <dgm:t>
        <a:bodyPr/>
        <a:lstStyle/>
        <a:p>
          <a:endParaRPr kumimoji="1" lang="ja-JP" altLang="en-US">
            <a:latin typeface="+mj-ea"/>
            <a:ea typeface="+mj-ea"/>
          </a:endParaRPr>
        </a:p>
      </dgm:t>
    </dgm:pt>
    <dgm:pt modelId="{E514D38D-55F4-DA41-89FC-6F1C1B906B61}">
      <dgm:prSet phldrT="[テキスト]"/>
      <dgm:spPr>
        <a:solidFill>
          <a:schemeClr val="tx2">
            <a:lumMod val="40000"/>
            <a:lumOff val="60000"/>
          </a:schemeClr>
        </a:solidFill>
      </dgm:spPr>
      <dgm:t>
        <a:bodyPr/>
        <a:lstStyle/>
        <a:p>
          <a:r>
            <a:rPr kumimoji="1" lang="ja-JP" altLang="en-US" dirty="0" smtClean="0">
              <a:latin typeface="+mj-ea"/>
              <a:ea typeface="+mj-ea"/>
            </a:rPr>
            <a:t>中核症状</a:t>
          </a:r>
          <a:endParaRPr kumimoji="1" lang="ja-JP" altLang="en-US" dirty="0">
            <a:latin typeface="+mj-ea"/>
            <a:ea typeface="+mj-ea"/>
          </a:endParaRPr>
        </a:p>
      </dgm:t>
    </dgm:pt>
    <dgm:pt modelId="{B2979AE0-EECD-E24B-840C-52E3F303C632}" type="parTrans" cxnId="{59B893B7-2E9D-394D-BB40-2885E528750C}">
      <dgm:prSet/>
      <dgm:spPr/>
      <dgm:t>
        <a:bodyPr/>
        <a:lstStyle/>
        <a:p>
          <a:endParaRPr kumimoji="1" lang="ja-JP" altLang="en-US">
            <a:latin typeface="+mj-ea"/>
            <a:ea typeface="+mj-ea"/>
          </a:endParaRPr>
        </a:p>
      </dgm:t>
    </dgm:pt>
    <dgm:pt modelId="{CF39CB7F-C471-E14D-A0E4-1D6B8CBC51B3}" type="sibTrans" cxnId="{59B893B7-2E9D-394D-BB40-2885E528750C}">
      <dgm:prSet/>
      <dgm:spPr/>
      <dgm:t>
        <a:bodyPr/>
        <a:lstStyle/>
        <a:p>
          <a:endParaRPr kumimoji="1" lang="ja-JP" altLang="en-US">
            <a:latin typeface="+mj-ea"/>
            <a:ea typeface="+mj-ea"/>
          </a:endParaRPr>
        </a:p>
      </dgm:t>
    </dgm:pt>
    <dgm:pt modelId="{32422EA2-5F2B-594D-BC4E-B2A301E6B825}">
      <dgm:prSet phldrT="[テキスト]"/>
      <dgm:spPr>
        <a:solidFill>
          <a:schemeClr val="bg2">
            <a:lumMod val="50000"/>
          </a:schemeClr>
        </a:solidFill>
      </dgm:spPr>
      <dgm:t>
        <a:bodyPr/>
        <a:lstStyle/>
        <a:p>
          <a:r>
            <a:rPr kumimoji="1" lang="en-US" altLang="ja-JP" dirty="0" smtClean="0">
              <a:latin typeface="+mj-ea"/>
              <a:ea typeface="+mj-ea"/>
            </a:rPr>
            <a:t>BPSD</a:t>
          </a:r>
          <a:endParaRPr kumimoji="1" lang="ja-JP" altLang="en-US" dirty="0">
            <a:latin typeface="+mj-ea"/>
            <a:ea typeface="+mj-ea"/>
          </a:endParaRPr>
        </a:p>
      </dgm:t>
    </dgm:pt>
    <dgm:pt modelId="{BBD17367-F180-CC4C-9FF1-23832406102A}" type="parTrans" cxnId="{2195315C-3280-4942-9A5B-67ADC1DCE74C}">
      <dgm:prSet/>
      <dgm:spPr/>
      <dgm:t>
        <a:bodyPr/>
        <a:lstStyle/>
        <a:p>
          <a:endParaRPr kumimoji="1" lang="ja-JP" altLang="en-US">
            <a:latin typeface="+mj-ea"/>
            <a:ea typeface="+mj-ea"/>
          </a:endParaRPr>
        </a:p>
      </dgm:t>
    </dgm:pt>
    <dgm:pt modelId="{F7508ED4-D52B-3845-9BCE-40477070AE32}" type="sibTrans" cxnId="{2195315C-3280-4942-9A5B-67ADC1DCE74C}">
      <dgm:prSet/>
      <dgm:spPr/>
      <dgm:t>
        <a:bodyPr/>
        <a:lstStyle/>
        <a:p>
          <a:endParaRPr kumimoji="1" lang="ja-JP" altLang="en-US">
            <a:latin typeface="+mj-ea"/>
            <a:ea typeface="+mj-ea"/>
          </a:endParaRPr>
        </a:p>
      </dgm:t>
    </dgm:pt>
    <dgm:pt modelId="{ABE96E3F-210B-2548-9771-A78CFEE966FE}" type="pres">
      <dgm:prSet presAssocID="{3EE15299-8DCE-AB43-90F8-DA97E211E250}" presName="Name0" presStyleCnt="0">
        <dgm:presLayoutVars>
          <dgm:dir/>
          <dgm:resizeHandles val="exact"/>
        </dgm:presLayoutVars>
      </dgm:prSet>
      <dgm:spPr/>
    </dgm:pt>
    <dgm:pt modelId="{CCFF0D5E-B291-524F-B929-27A2C9C072EB}" type="pres">
      <dgm:prSet presAssocID="{3EA0D43A-F197-184F-8D98-B22498C016E6}" presName="node" presStyleLbl="node1" presStyleIdx="0" presStyleCnt="3">
        <dgm:presLayoutVars>
          <dgm:bulletEnabled val="1"/>
        </dgm:presLayoutVars>
      </dgm:prSet>
      <dgm:spPr/>
      <dgm:t>
        <a:bodyPr/>
        <a:lstStyle/>
        <a:p>
          <a:endParaRPr kumimoji="1" lang="ja-JP" altLang="en-US"/>
        </a:p>
      </dgm:t>
    </dgm:pt>
    <dgm:pt modelId="{C680A7D1-7747-E043-B312-1AB440E17A69}" type="pres">
      <dgm:prSet presAssocID="{49DEFDAC-F44C-EA41-A3F6-5093266E67DB}" presName="sibTrans" presStyleLbl="sibTrans2D1" presStyleIdx="0" presStyleCnt="2"/>
      <dgm:spPr/>
      <dgm:t>
        <a:bodyPr/>
        <a:lstStyle/>
        <a:p>
          <a:endParaRPr kumimoji="1" lang="ja-JP" altLang="en-US"/>
        </a:p>
      </dgm:t>
    </dgm:pt>
    <dgm:pt modelId="{47ED3F8F-2D21-AC4A-AEB1-7F9EDE989FA6}" type="pres">
      <dgm:prSet presAssocID="{49DEFDAC-F44C-EA41-A3F6-5093266E67DB}" presName="connectorText" presStyleLbl="sibTrans2D1" presStyleIdx="0" presStyleCnt="2"/>
      <dgm:spPr/>
      <dgm:t>
        <a:bodyPr/>
        <a:lstStyle/>
        <a:p>
          <a:endParaRPr kumimoji="1" lang="ja-JP" altLang="en-US"/>
        </a:p>
      </dgm:t>
    </dgm:pt>
    <dgm:pt modelId="{82C316F7-87FF-6444-890C-B47DC834100E}" type="pres">
      <dgm:prSet presAssocID="{E514D38D-55F4-DA41-89FC-6F1C1B906B61}" presName="node" presStyleLbl="node1" presStyleIdx="1" presStyleCnt="3">
        <dgm:presLayoutVars>
          <dgm:bulletEnabled val="1"/>
        </dgm:presLayoutVars>
      </dgm:prSet>
      <dgm:spPr/>
      <dgm:t>
        <a:bodyPr/>
        <a:lstStyle/>
        <a:p>
          <a:endParaRPr kumimoji="1" lang="ja-JP" altLang="en-US"/>
        </a:p>
      </dgm:t>
    </dgm:pt>
    <dgm:pt modelId="{8178A272-8374-6244-BE51-AA8194C931BB}" type="pres">
      <dgm:prSet presAssocID="{CF39CB7F-C471-E14D-A0E4-1D6B8CBC51B3}" presName="sibTrans" presStyleLbl="sibTrans2D1" presStyleIdx="1" presStyleCnt="2"/>
      <dgm:spPr/>
      <dgm:t>
        <a:bodyPr/>
        <a:lstStyle/>
        <a:p>
          <a:endParaRPr kumimoji="1" lang="ja-JP" altLang="en-US"/>
        </a:p>
      </dgm:t>
    </dgm:pt>
    <dgm:pt modelId="{5E34D9B8-C403-1441-B4C0-10C9908D4B30}" type="pres">
      <dgm:prSet presAssocID="{CF39CB7F-C471-E14D-A0E4-1D6B8CBC51B3}" presName="connectorText" presStyleLbl="sibTrans2D1" presStyleIdx="1" presStyleCnt="2"/>
      <dgm:spPr/>
      <dgm:t>
        <a:bodyPr/>
        <a:lstStyle/>
        <a:p>
          <a:endParaRPr kumimoji="1" lang="ja-JP" altLang="en-US"/>
        </a:p>
      </dgm:t>
    </dgm:pt>
    <dgm:pt modelId="{BBCF0861-2A24-DF49-BCB7-C5572D4EF218}" type="pres">
      <dgm:prSet presAssocID="{32422EA2-5F2B-594D-BC4E-B2A301E6B825}" presName="node" presStyleLbl="node1" presStyleIdx="2" presStyleCnt="3">
        <dgm:presLayoutVars>
          <dgm:bulletEnabled val="1"/>
        </dgm:presLayoutVars>
      </dgm:prSet>
      <dgm:spPr/>
      <dgm:t>
        <a:bodyPr/>
        <a:lstStyle/>
        <a:p>
          <a:endParaRPr kumimoji="1" lang="ja-JP" altLang="en-US"/>
        </a:p>
      </dgm:t>
    </dgm:pt>
  </dgm:ptLst>
  <dgm:cxnLst>
    <dgm:cxn modelId="{9947A5CE-B71A-3842-8E19-A7687334B0BD}" type="presOf" srcId="{CF39CB7F-C471-E14D-A0E4-1D6B8CBC51B3}" destId="{8178A272-8374-6244-BE51-AA8194C931BB}" srcOrd="0" destOrd="0" presId="urn:microsoft.com/office/officeart/2005/8/layout/process1"/>
    <dgm:cxn modelId="{09D41F1F-F056-534D-8EEB-4BB97AAB3D0F}" type="presOf" srcId="{49DEFDAC-F44C-EA41-A3F6-5093266E67DB}" destId="{C680A7D1-7747-E043-B312-1AB440E17A69}" srcOrd="0" destOrd="0" presId="urn:microsoft.com/office/officeart/2005/8/layout/process1"/>
    <dgm:cxn modelId="{58416463-2740-1747-AC97-0EBEFC7147B0}" type="presOf" srcId="{E514D38D-55F4-DA41-89FC-6F1C1B906B61}" destId="{82C316F7-87FF-6444-890C-B47DC834100E}" srcOrd="0" destOrd="0" presId="urn:microsoft.com/office/officeart/2005/8/layout/process1"/>
    <dgm:cxn modelId="{8058E8A5-6612-F345-B180-133617218A73}" type="presOf" srcId="{3EA0D43A-F197-184F-8D98-B22498C016E6}" destId="{CCFF0D5E-B291-524F-B929-27A2C9C072EB}" srcOrd="0" destOrd="0" presId="urn:microsoft.com/office/officeart/2005/8/layout/process1"/>
    <dgm:cxn modelId="{3FEEB08E-75BF-6246-A2D9-70B1456ADB7A}" type="presOf" srcId="{CF39CB7F-C471-E14D-A0E4-1D6B8CBC51B3}" destId="{5E34D9B8-C403-1441-B4C0-10C9908D4B30}" srcOrd="1" destOrd="0" presId="urn:microsoft.com/office/officeart/2005/8/layout/process1"/>
    <dgm:cxn modelId="{BAFC638E-D188-024D-ADD7-DE87F1452830}" type="presOf" srcId="{49DEFDAC-F44C-EA41-A3F6-5093266E67DB}" destId="{47ED3F8F-2D21-AC4A-AEB1-7F9EDE989FA6}" srcOrd="1" destOrd="0" presId="urn:microsoft.com/office/officeart/2005/8/layout/process1"/>
    <dgm:cxn modelId="{2195315C-3280-4942-9A5B-67ADC1DCE74C}" srcId="{3EE15299-8DCE-AB43-90F8-DA97E211E250}" destId="{32422EA2-5F2B-594D-BC4E-B2A301E6B825}" srcOrd="2" destOrd="0" parTransId="{BBD17367-F180-CC4C-9FF1-23832406102A}" sibTransId="{F7508ED4-D52B-3845-9BCE-40477070AE32}"/>
    <dgm:cxn modelId="{E16B6259-F1B7-FB4D-8595-5D941E2AA8C7}" type="presOf" srcId="{3EE15299-8DCE-AB43-90F8-DA97E211E250}" destId="{ABE96E3F-210B-2548-9771-A78CFEE966FE}" srcOrd="0" destOrd="0" presId="urn:microsoft.com/office/officeart/2005/8/layout/process1"/>
    <dgm:cxn modelId="{913FBB6E-1339-AA45-86F7-C4685EF2CC0A}" srcId="{3EE15299-8DCE-AB43-90F8-DA97E211E250}" destId="{3EA0D43A-F197-184F-8D98-B22498C016E6}" srcOrd="0" destOrd="0" parTransId="{9A2FEA96-7462-6147-B07A-629C1F6B57D9}" sibTransId="{49DEFDAC-F44C-EA41-A3F6-5093266E67DB}"/>
    <dgm:cxn modelId="{082549B5-25AB-EF42-92DF-80670CADF944}" type="presOf" srcId="{32422EA2-5F2B-594D-BC4E-B2A301E6B825}" destId="{BBCF0861-2A24-DF49-BCB7-C5572D4EF218}" srcOrd="0" destOrd="0" presId="urn:microsoft.com/office/officeart/2005/8/layout/process1"/>
    <dgm:cxn modelId="{59B893B7-2E9D-394D-BB40-2885E528750C}" srcId="{3EE15299-8DCE-AB43-90F8-DA97E211E250}" destId="{E514D38D-55F4-DA41-89FC-6F1C1B906B61}" srcOrd="1" destOrd="0" parTransId="{B2979AE0-EECD-E24B-840C-52E3F303C632}" sibTransId="{CF39CB7F-C471-E14D-A0E4-1D6B8CBC51B3}"/>
    <dgm:cxn modelId="{6EFE6800-8586-5548-90DA-79E3E80923A4}" type="presParOf" srcId="{ABE96E3F-210B-2548-9771-A78CFEE966FE}" destId="{CCFF0D5E-B291-524F-B929-27A2C9C072EB}" srcOrd="0" destOrd="0" presId="urn:microsoft.com/office/officeart/2005/8/layout/process1"/>
    <dgm:cxn modelId="{A38D0B87-CD09-0941-8F87-ECFAF7A96EE9}" type="presParOf" srcId="{ABE96E3F-210B-2548-9771-A78CFEE966FE}" destId="{C680A7D1-7747-E043-B312-1AB440E17A69}" srcOrd="1" destOrd="0" presId="urn:microsoft.com/office/officeart/2005/8/layout/process1"/>
    <dgm:cxn modelId="{0DF55722-A062-8946-BFE9-351FA0585F3B}" type="presParOf" srcId="{C680A7D1-7747-E043-B312-1AB440E17A69}" destId="{47ED3F8F-2D21-AC4A-AEB1-7F9EDE989FA6}" srcOrd="0" destOrd="0" presId="urn:microsoft.com/office/officeart/2005/8/layout/process1"/>
    <dgm:cxn modelId="{895F8E2B-9314-8E47-8C20-3E5C4DA1E433}" type="presParOf" srcId="{ABE96E3F-210B-2548-9771-A78CFEE966FE}" destId="{82C316F7-87FF-6444-890C-B47DC834100E}" srcOrd="2" destOrd="0" presId="urn:microsoft.com/office/officeart/2005/8/layout/process1"/>
    <dgm:cxn modelId="{1598B7C0-2FFD-A14A-B5F5-0D0F8F9F22C9}" type="presParOf" srcId="{ABE96E3F-210B-2548-9771-A78CFEE966FE}" destId="{8178A272-8374-6244-BE51-AA8194C931BB}" srcOrd="3" destOrd="0" presId="urn:microsoft.com/office/officeart/2005/8/layout/process1"/>
    <dgm:cxn modelId="{9CECFA1D-449E-9C4D-B541-63A9C2F07FAF}" type="presParOf" srcId="{8178A272-8374-6244-BE51-AA8194C931BB}" destId="{5E34D9B8-C403-1441-B4C0-10C9908D4B30}" srcOrd="0" destOrd="0" presId="urn:microsoft.com/office/officeart/2005/8/layout/process1"/>
    <dgm:cxn modelId="{C025E551-5075-474F-A3A6-B3B4DE16EE62}" type="presParOf" srcId="{ABE96E3F-210B-2548-9771-A78CFEE966FE}" destId="{BBCF0861-2A24-DF49-BCB7-C5572D4EF21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4C8A4-E7BC-9C48-BD4A-BA407FB2B3F3}"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kumimoji="1" lang="ja-JP" altLang="en-US"/>
        </a:p>
      </dgm:t>
    </dgm:pt>
    <dgm:pt modelId="{0F3D214D-5246-5946-97DB-93DB06C24B4B}">
      <dgm:prSet phldrT="[テキスト]" custT="1"/>
      <dgm:spPr/>
      <dgm:t>
        <a:bodyPr/>
        <a:lstStyle/>
        <a:p>
          <a:r>
            <a:rPr kumimoji="1" lang="ja-JP" altLang="en-US" sz="2400" dirty="0" smtClean="0"/>
            <a:t>認知症の診断</a:t>
          </a:r>
          <a:endParaRPr kumimoji="1" lang="ja-JP" altLang="en-US" sz="2400" dirty="0"/>
        </a:p>
      </dgm:t>
    </dgm:pt>
    <dgm:pt modelId="{950E285A-FF87-1B43-87F6-CF13BD2881ED}" type="parTrans" cxnId="{CE559010-DFDE-2148-9BB8-64C55AFAA27C}">
      <dgm:prSet/>
      <dgm:spPr/>
      <dgm:t>
        <a:bodyPr/>
        <a:lstStyle/>
        <a:p>
          <a:endParaRPr kumimoji="1" lang="ja-JP" altLang="en-US"/>
        </a:p>
      </dgm:t>
    </dgm:pt>
    <dgm:pt modelId="{E028F766-6E12-374E-A75E-2FA5A514352F}" type="sibTrans" cxnId="{CE559010-DFDE-2148-9BB8-64C55AFAA27C}">
      <dgm:prSet/>
      <dgm:spPr/>
      <dgm:t>
        <a:bodyPr/>
        <a:lstStyle/>
        <a:p>
          <a:endParaRPr kumimoji="1" lang="ja-JP" altLang="en-US"/>
        </a:p>
      </dgm:t>
    </dgm:pt>
    <dgm:pt modelId="{A4E1E598-A2F8-B540-BD07-DF13432A9F28}">
      <dgm:prSet phldrT="[テキスト]" custT="1"/>
      <dgm:spPr/>
      <dgm:t>
        <a:bodyPr/>
        <a:lstStyle/>
        <a:p>
          <a:r>
            <a:rPr kumimoji="1" lang="ja-JP" altLang="en-US" sz="2400" dirty="0" smtClean="0"/>
            <a:t>投与されている内服薬の確認</a:t>
          </a:r>
          <a:endParaRPr kumimoji="1" lang="ja-JP" altLang="en-US" sz="2400" dirty="0"/>
        </a:p>
      </dgm:t>
    </dgm:pt>
    <dgm:pt modelId="{0110B0ED-D48B-3C45-97EE-7181EDB9D146}" type="parTrans" cxnId="{B891C1A7-3398-2348-8953-4D085DE462F0}">
      <dgm:prSet/>
      <dgm:spPr/>
      <dgm:t>
        <a:bodyPr/>
        <a:lstStyle/>
        <a:p>
          <a:endParaRPr kumimoji="1" lang="ja-JP" altLang="en-US"/>
        </a:p>
      </dgm:t>
    </dgm:pt>
    <dgm:pt modelId="{DF284613-8219-8740-948E-131FACB651BA}" type="sibTrans" cxnId="{B891C1A7-3398-2348-8953-4D085DE462F0}">
      <dgm:prSet/>
      <dgm:spPr/>
      <dgm:t>
        <a:bodyPr/>
        <a:lstStyle/>
        <a:p>
          <a:endParaRPr kumimoji="1" lang="ja-JP" altLang="en-US"/>
        </a:p>
      </dgm:t>
    </dgm:pt>
    <dgm:pt modelId="{16240B03-7ADC-224C-AC60-F7D1011BB8B5}">
      <dgm:prSet phldrT="[テキスト]" custT="1"/>
      <dgm:spPr/>
      <dgm:t>
        <a:bodyPr/>
        <a:lstStyle/>
        <a:p>
          <a:r>
            <a:rPr kumimoji="1" lang="ja-JP" altLang="en-US" sz="2400" dirty="0" smtClean="0"/>
            <a:t>薬物療法の必要性の判断</a:t>
          </a:r>
          <a:endParaRPr kumimoji="1" lang="ja-JP" altLang="en-US" sz="2400" dirty="0"/>
        </a:p>
      </dgm:t>
    </dgm:pt>
    <dgm:pt modelId="{5CEB37C3-1C08-6E4E-B031-2DF8E7FED1B5}" type="parTrans" cxnId="{440F0983-4023-BC42-95BA-253A7332A208}">
      <dgm:prSet/>
      <dgm:spPr/>
      <dgm:t>
        <a:bodyPr/>
        <a:lstStyle/>
        <a:p>
          <a:endParaRPr kumimoji="1" lang="ja-JP" altLang="en-US"/>
        </a:p>
      </dgm:t>
    </dgm:pt>
    <dgm:pt modelId="{F2265A5E-8218-F240-97AF-7FB2BBAF4C26}" type="sibTrans" cxnId="{440F0983-4023-BC42-95BA-253A7332A208}">
      <dgm:prSet/>
      <dgm:spPr/>
      <dgm:t>
        <a:bodyPr/>
        <a:lstStyle/>
        <a:p>
          <a:endParaRPr kumimoji="1" lang="ja-JP" altLang="en-US"/>
        </a:p>
      </dgm:t>
    </dgm:pt>
    <dgm:pt modelId="{8F17B8C1-EF14-6B4C-9584-19C78C4CF3C8}">
      <dgm:prSet custT="1"/>
      <dgm:spPr/>
      <dgm:t>
        <a:bodyPr/>
        <a:lstStyle/>
        <a:p>
          <a:r>
            <a:rPr kumimoji="1" lang="ja-JP" altLang="en-US" sz="2400" dirty="0" smtClean="0"/>
            <a:t>服薬遵守が可能な環境の確認・整備</a:t>
          </a:r>
          <a:endParaRPr kumimoji="1" lang="ja-JP" altLang="en-US" sz="2400" dirty="0"/>
        </a:p>
      </dgm:t>
    </dgm:pt>
    <dgm:pt modelId="{5CA0E054-3BE2-794B-94A1-FF9782DBFF78}" type="parTrans" cxnId="{01DFFDA3-C133-3D44-95E3-FC7D95A0DD88}">
      <dgm:prSet/>
      <dgm:spPr/>
      <dgm:t>
        <a:bodyPr/>
        <a:lstStyle/>
        <a:p>
          <a:endParaRPr kumimoji="1" lang="ja-JP" altLang="en-US"/>
        </a:p>
      </dgm:t>
    </dgm:pt>
    <dgm:pt modelId="{7D2AD5D9-5E68-434F-B788-7F99F9607AFD}" type="sibTrans" cxnId="{01DFFDA3-C133-3D44-95E3-FC7D95A0DD88}">
      <dgm:prSet/>
      <dgm:spPr/>
      <dgm:t>
        <a:bodyPr/>
        <a:lstStyle/>
        <a:p>
          <a:endParaRPr kumimoji="1" lang="ja-JP" altLang="en-US"/>
        </a:p>
      </dgm:t>
    </dgm:pt>
    <dgm:pt modelId="{78311FC2-B779-074E-ACBB-5D2F14FE8638}">
      <dgm:prSet custT="1"/>
      <dgm:spPr/>
      <dgm:t>
        <a:bodyPr/>
        <a:lstStyle/>
        <a:p>
          <a:r>
            <a:rPr kumimoji="1" lang="ja-JP" altLang="en-US" sz="2000" dirty="0" smtClean="0"/>
            <a:t>投薬に関する同意</a:t>
          </a:r>
          <a:endParaRPr kumimoji="1" lang="ja-JP" altLang="en-US" sz="2000" dirty="0"/>
        </a:p>
      </dgm:t>
    </dgm:pt>
    <dgm:pt modelId="{B5FF3EFE-6341-044A-8470-4300B1C63657}" type="parTrans" cxnId="{44CA9763-9121-A74C-AD27-3C69B1EC76CA}">
      <dgm:prSet/>
      <dgm:spPr/>
      <dgm:t>
        <a:bodyPr/>
        <a:lstStyle/>
        <a:p>
          <a:endParaRPr kumimoji="1" lang="ja-JP" altLang="en-US"/>
        </a:p>
      </dgm:t>
    </dgm:pt>
    <dgm:pt modelId="{6BCC5342-A50A-D94C-977B-C20C2C2AACBC}" type="sibTrans" cxnId="{44CA9763-9121-A74C-AD27-3C69B1EC76CA}">
      <dgm:prSet/>
      <dgm:spPr/>
      <dgm:t>
        <a:bodyPr/>
        <a:lstStyle/>
        <a:p>
          <a:endParaRPr kumimoji="1" lang="ja-JP" altLang="en-US"/>
        </a:p>
      </dgm:t>
    </dgm:pt>
    <dgm:pt modelId="{9F358CC3-B80F-1647-ADB2-F81BDB685449}">
      <dgm:prSet/>
      <dgm:spPr/>
      <dgm:t>
        <a:bodyPr/>
        <a:lstStyle/>
        <a:p>
          <a:r>
            <a:rPr kumimoji="1" lang="ja-JP" altLang="en-US" dirty="0" smtClean="0"/>
            <a:t>疾患特異的治療</a:t>
          </a:r>
          <a:endParaRPr kumimoji="1" lang="ja-JP" altLang="en-US" dirty="0"/>
        </a:p>
      </dgm:t>
    </dgm:pt>
    <dgm:pt modelId="{3E8656C3-6A6B-FF4C-9775-1BBD871312A9}" type="parTrans" cxnId="{72CDBE5F-2D55-0145-A0B7-7A39C03073A8}">
      <dgm:prSet/>
      <dgm:spPr/>
      <dgm:t>
        <a:bodyPr/>
        <a:lstStyle/>
        <a:p>
          <a:endParaRPr kumimoji="1" lang="ja-JP" altLang="en-US"/>
        </a:p>
      </dgm:t>
    </dgm:pt>
    <dgm:pt modelId="{244E323A-0570-3C42-8F91-431DB2852008}" type="sibTrans" cxnId="{72CDBE5F-2D55-0145-A0B7-7A39C03073A8}">
      <dgm:prSet/>
      <dgm:spPr/>
      <dgm:t>
        <a:bodyPr/>
        <a:lstStyle/>
        <a:p>
          <a:endParaRPr kumimoji="1" lang="ja-JP" altLang="en-US"/>
        </a:p>
      </dgm:t>
    </dgm:pt>
    <dgm:pt modelId="{417A58CC-F477-2848-BF9E-CE7DE2ABE894}">
      <dgm:prSet/>
      <dgm:spPr/>
      <dgm:t>
        <a:bodyPr/>
        <a:lstStyle/>
        <a:p>
          <a:r>
            <a:rPr kumimoji="1" lang="en-US" altLang="ja-JP" dirty="0" smtClean="0"/>
            <a:t>BPSD</a:t>
          </a:r>
          <a:r>
            <a:rPr kumimoji="1" lang="ja-JP" altLang="en-US" dirty="0" smtClean="0"/>
            <a:t>に対する治療</a:t>
          </a:r>
          <a:endParaRPr kumimoji="1" lang="ja-JP" altLang="en-US" dirty="0"/>
        </a:p>
      </dgm:t>
    </dgm:pt>
    <dgm:pt modelId="{A367DC75-65F6-124F-BCD6-6142A330A4E0}" type="parTrans" cxnId="{574CB68B-DB1D-1F48-B07A-7796F8DEF724}">
      <dgm:prSet/>
      <dgm:spPr/>
      <dgm:t>
        <a:bodyPr/>
        <a:lstStyle/>
        <a:p>
          <a:endParaRPr kumimoji="1" lang="ja-JP" altLang="en-US"/>
        </a:p>
      </dgm:t>
    </dgm:pt>
    <dgm:pt modelId="{4353BD4C-D6BC-E745-848F-8413A3600709}" type="sibTrans" cxnId="{574CB68B-DB1D-1F48-B07A-7796F8DEF724}">
      <dgm:prSet/>
      <dgm:spPr/>
      <dgm:t>
        <a:bodyPr/>
        <a:lstStyle/>
        <a:p>
          <a:endParaRPr kumimoji="1" lang="ja-JP" altLang="en-US"/>
        </a:p>
      </dgm:t>
    </dgm:pt>
    <dgm:pt modelId="{2F76309E-2A61-5E4D-A787-ED359E733E73}">
      <dgm:prSet/>
      <dgm:spPr/>
      <dgm:t>
        <a:bodyPr/>
        <a:lstStyle/>
        <a:p>
          <a:r>
            <a:rPr kumimoji="1" lang="ja-JP" altLang="en-US" dirty="0" smtClean="0"/>
            <a:t>合併症治療</a:t>
          </a:r>
          <a:endParaRPr kumimoji="1" lang="ja-JP" altLang="en-US" dirty="0"/>
        </a:p>
      </dgm:t>
    </dgm:pt>
    <dgm:pt modelId="{3D08D789-28CF-D949-A291-187E18E519FB}" type="parTrans" cxnId="{9E37104A-6DA1-F449-9E6A-641BA22B87B0}">
      <dgm:prSet/>
      <dgm:spPr/>
      <dgm:t>
        <a:bodyPr/>
        <a:lstStyle/>
        <a:p>
          <a:endParaRPr kumimoji="1" lang="ja-JP" altLang="en-US"/>
        </a:p>
      </dgm:t>
    </dgm:pt>
    <dgm:pt modelId="{72F3AA6F-E213-CC40-9156-E6940A54BD77}" type="sibTrans" cxnId="{9E37104A-6DA1-F449-9E6A-641BA22B87B0}">
      <dgm:prSet/>
      <dgm:spPr/>
      <dgm:t>
        <a:bodyPr/>
        <a:lstStyle/>
        <a:p>
          <a:endParaRPr kumimoji="1" lang="ja-JP" altLang="en-US"/>
        </a:p>
      </dgm:t>
    </dgm:pt>
    <dgm:pt modelId="{D885BEB6-ACAA-954A-BC83-DB8E6F4203BE}" type="pres">
      <dgm:prSet presAssocID="{1624C8A4-E7BC-9C48-BD4A-BA407FB2B3F3}" presName="Name0" presStyleCnt="0">
        <dgm:presLayoutVars>
          <dgm:dir/>
          <dgm:animLvl val="lvl"/>
          <dgm:resizeHandles val="exact"/>
        </dgm:presLayoutVars>
      </dgm:prSet>
      <dgm:spPr/>
      <dgm:t>
        <a:bodyPr/>
        <a:lstStyle/>
        <a:p>
          <a:endParaRPr kumimoji="1" lang="ja-JP" altLang="en-US"/>
        </a:p>
      </dgm:t>
    </dgm:pt>
    <dgm:pt modelId="{B74CADFB-A884-0C4E-80D4-527135302E47}" type="pres">
      <dgm:prSet presAssocID="{78311FC2-B779-074E-ACBB-5D2F14FE8638}" presName="boxAndChildren" presStyleCnt="0"/>
      <dgm:spPr/>
    </dgm:pt>
    <dgm:pt modelId="{33D16A1B-D413-1741-9C91-DBAE3F63772E}" type="pres">
      <dgm:prSet presAssocID="{78311FC2-B779-074E-ACBB-5D2F14FE8638}" presName="parentTextBox" presStyleLbl="node1" presStyleIdx="0" presStyleCnt="5"/>
      <dgm:spPr/>
      <dgm:t>
        <a:bodyPr/>
        <a:lstStyle/>
        <a:p>
          <a:endParaRPr kumimoji="1" lang="ja-JP" altLang="en-US"/>
        </a:p>
      </dgm:t>
    </dgm:pt>
    <dgm:pt modelId="{340AF125-1BCA-624E-922F-5F6E72169688}" type="pres">
      <dgm:prSet presAssocID="{78311FC2-B779-074E-ACBB-5D2F14FE8638}" presName="entireBox" presStyleLbl="node1" presStyleIdx="0" presStyleCnt="5"/>
      <dgm:spPr/>
      <dgm:t>
        <a:bodyPr/>
        <a:lstStyle/>
        <a:p>
          <a:endParaRPr kumimoji="1" lang="ja-JP" altLang="en-US"/>
        </a:p>
      </dgm:t>
    </dgm:pt>
    <dgm:pt modelId="{53760734-37F9-1C46-9386-D19C9D4C2C1C}" type="pres">
      <dgm:prSet presAssocID="{78311FC2-B779-074E-ACBB-5D2F14FE8638}" presName="descendantBox" presStyleCnt="0"/>
      <dgm:spPr/>
    </dgm:pt>
    <dgm:pt modelId="{B395066B-715A-854A-AB9F-CFDF208EC17F}" type="pres">
      <dgm:prSet presAssocID="{9F358CC3-B80F-1647-ADB2-F81BDB685449}" presName="childTextBox" presStyleLbl="fgAccFollowNode1" presStyleIdx="0" presStyleCnt="3">
        <dgm:presLayoutVars>
          <dgm:bulletEnabled val="1"/>
        </dgm:presLayoutVars>
      </dgm:prSet>
      <dgm:spPr/>
      <dgm:t>
        <a:bodyPr/>
        <a:lstStyle/>
        <a:p>
          <a:endParaRPr kumimoji="1" lang="ja-JP" altLang="en-US"/>
        </a:p>
      </dgm:t>
    </dgm:pt>
    <dgm:pt modelId="{26819469-F5E0-5947-96F9-AD64CFB1BEB0}" type="pres">
      <dgm:prSet presAssocID="{417A58CC-F477-2848-BF9E-CE7DE2ABE894}" presName="childTextBox" presStyleLbl="fgAccFollowNode1" presStyleIdx="1" presStyleCnt="3">
        <dgm:presLayoutVars>
          <dgm:bulletEnabled val="1"/>
        </dgm:presLayoutVars>
      </dgm:prSet>
      <dgm:spPr/>
      <dgm:t>
        <a:bodyPr/>
        <a:lstStyle/>
        <a:p>
          <a:endParaRPr kumimoji="1" lang="ja-JP" altLang="en-US"/>
        </a:p>
      </dgm:t>
    </dgm:pt>
    <dgm:pt modelId="{2E17A121-6D34-D543-8BE2-C6262D8C53E2}" type="pres">
      <dgm:prSet presAssocID="{2F76309E-2A61-5E4D-A787-ED359E733E73}" presName="childTextBox" presStyleLbl="fgAccFollowNode1" presStyleIdx="2" presStyleCnt="3">
        <dgm:presLayoutVars>
          <dgm:bulletEnabled val="1"/>
        </dgm:presLayoutVars>
      </dgm:prSet>
      <dgm:spPr/>
      <dgm:t>
        <a:bodyPr/>
        <a:lstStyle/>
        <a:p>
          <a:endParaRPr kumimoji="1" lang="ja-JP" altLang="en-US"/>
        </a:p>
      </dgm:t>
    </dgm:pt>
    <dgm:pt modelId="{0348705C-71D3-1245-9665-EB58270B20ED}" type="pres">
      <dgm:prSet presAssocID="{7D2AD5D9-5E68-434F-B788-7F99F9607AFD}" presName="sp" presStyleCnt="0"/>
      <dgm:spPr/>
    </dgm:pt>
    <dgm:pt modelId="{88C93B73-F758-ED4E-A043-D3E266AE62FF}" type="pres">
      <dgm:prSet presAssocID="{8F17B8C1-EF14-6B4C-9584-19C78C4CF3C8}" presName="arrowAndChildren" presStyleCnt="0"/>
      <dgm:spPr/>
    </dgm:pt>
    <dgm:pt modelId="{99082382-3828-3A4C-99F5-20C907F847C9}" type="pres">
      <dgm:prSet presAssocID="{8F17B8C1-EF14-6B4C-9584-19C78C4CF3C8}" presName="parentTextArrow" presStyleLbl="node1" presStyleIdx="1" presStyleCnt="5" custLinFactNeighborY="-7358"/>
      <dgm:spPr/>
      <dgm:t>
        <a:bodyPr/>
        <a:lstStyle/>
        <a:p>
          <a:endParaRPr kumimoji="1" lang="ja-JP" altLang="en-US"/>
        </a:p>
      </dgm:t>
    </dgm:pt>
    <dgm:pt modelId="{867CFE53-5E02-9F4A-BE35-46AC18806A8C}" type="pres">
      <dgm:prSet presAssocID="{F2265A5E-8218-F240-97AF-7FB2BBAF4C26}" presName="sp" presStyleCnt="0"/>
      <dgm:spPr/>
    </dgm:pt>
    <dgm:pt modelId="{6F70AC01-AA7E-D04E-8DE4-ED4E1694ABE8}" type="pres">
      <dgm:prSet presAssocID="{16240B03-7ADC-224C-AC60-F7D1011BB8B5}" presName="arrowAndChildren" presStyleCnt="0"/>
      <dgm:spPr/>
    </dgm:pt>
    <dgm:pt modelId="{F7A434EA-460F-314E-8837-F1167FC0D2B2}" type="pres">
      <dgm:prSet presAssocID="{16240B03-7ADC-224C-AC60-F7D1011BB8B5}" presName="parentTextArrow" presStyleLbl="node1" presStyleIdx="2" presStyleCnt="5"/>
      <dgm:spPr/>
      <dgm:t>
        <a:bodyPr/>
        <a:lstStyle/>
        <a:p>
          <a:endParaRPr kumimoji="1" lang="ja-JP" altLang="en-US"/>
        </a:p>
      </dgm:t>
    </dgm:pt>
    <dgm:pt modelId="{F77E64DE-4BFE-8E47-9AF1-31528A84E932}" type="pres">
      <dgm:prSet presAssocID="{DF284613-8219-8740-948E-131FACB651BA}" presName="sp" presStyleCnt="0"/>
      <dgm:spPr/>
    </dgm:pt>
    <dgm:pt modelId="{0DDE43E5-3704-C244-AC58-C7CC902DD8C7}" type="pres">
      <dgm:prSet presAssocID="{A4E1E598-A2F8-B540-BD07-DF13432A9F28}" presName="arrowAndChildren" presStyleCnt="0"/>
      <dgm:spPr/>
    </dgm:pt>
    <dgm:pt modelId="{00F2A4E4-63C1-8443-8E4C-05505A1C9150}" type="pres">
      <dgm:prSet presAssocID="{A4E1E598-A2F8-B540-BD07-DF13432A9F28}" presName="parentTextArrow" presStyleLbl="node1" presStyleIdx="3" presStyleCnt="5"/>
      <dgm:spPr/>
      <dgm:t>
        <a:bodyPr/>
        <a:lstStyle/>
        <a:p>
          <a:endParaRPr kumimoji="1" lang="ja-JP" altLang="en-US"/>
        </a:p>
      </dgm:t>
    </dgm:pt>
    <dgm:pt modelId="{F8DC839C-FC17-224D-85AE-BFC292F899AD}" type="pres">
      <dgm:prSet presAssocID="{E028F766-6E12-374E-A75E-2FA5A514352F}" presName="sp" presStyleCnt="0"/>
      <dgm:spPr/>
    </dgm:pt>
    <dgm:pt modelId="{8B593866-37D2-0347-98BF-2C202EFFD1EA}" type="pres">
      <dgm:prSet presAssocID="{0F3D214D-5246-5946-97DB-93DB06C24B4B}" presName="arrowAndChildren" presStyleCnt="0"/>
      <dgm:spPr/>
    </dgm:pt>
    <dgm:pt modelId="{D106DA1C-E17E-5E4B-B067-F7445136F33C}" type="pres">
      <dgm:prSet presAssocID="{0F3D214D-5246-5946-97DB-93DB06C24B4B}" presName="parentTextArrow" presStyleLbl="node1" presStyleIdx="4" presStyleCnt="5"/>
      <dgm:spPr/>
      <dgm:t>
        <a:bodyPr/>
        <a:lstStyle/>
        <a:p>
          <a:endParaRPr kumimoji="1" lang="ja-JP" altLang="en-US"/>
        </a:p>
      </dgm:t>
    </dgm:pt>
  </dgm:ptLst>
  <dgm:cxnLst>
    <dgm:cxn modelId="{7BE04816-595F-8D4E-A7C2-66837B36AFE7}" type="presOf" srcId="{A4E1E598-A2F8-B540-BD07-DF13432A9F28}" destId="{00F2A4E4-63C1-8443-8E4C-05505A1C9150}" srcOrd="0" destOrd="0" presId="urn:microsoft.com/office/officeart/2005/8/layout/process4"/>
    <dgm:cxn modelId="{B891C1A7-3398-2348-8953-4D085DE462F0}" srcId="{1624C8A4-E7BC-9C48-BD4A-BA407FB2B3F3}" destId="{A4E1E598-A2F8-B540-BD07-DF13432A9F28}" srcOrd="1" destOrd="0" parTransId="{0110B0ED-D48B-3C45-97EE-7181EDB9D146}" sibTransId="{DF284613-8219-8740-948E-131FACB651BA}"/>
    <dgm:cxn modelId="{72CDBE5F-2D55-0145-A0B7-7A39C03073A8}" srcId="{78311FC2-B779-074E-ACBB-5D2F14FE8638}" destId="{9F358CC3-B80F-1647-ADB2-F81BDB685449}" srcOrd="0" destOrd="0" parTransId="{3E8656C3-6A6B-FF4C-9775-1BBD871312A9}" sibTransId="{244E323A-0570-3C42-8F91-431DB2852008}"/>
    <dgm:cxn modelId="{CE559010-DFDE-2148-9BB8-64C55AFAA27C}" srcId="{1624C8A4-E7BC-9C48-BD4A-BA407FB2B3F3}" destId="{0F3D214D-5246-5946-97DB-93DB06C24B4B}" srcOrd="0" destOrd="0" parTransId="{950E285A-FF87-1B43-87F6-CF13BD2881ED}" sibTransId="{E028F766-6E12-374E-A75E-2FA5A514352F}"/>
    <dgm:cxn modelId="{440F0983-4023-BC42-95BA-253A7332A208}" srcId="{1624C8A4-E7BC-9C48-BD4A-BA407FB2B3F3}" destId="{16240B03-7ADC-224C-AC60-F7D1011BB8B5}" srcOrd="2" destOrd="0" parTransId="{5CEB37C3-1C08-6E4E-B031-2DF8E7FED1B5}" sibTransId="{F2265A5E-8218-F240-97AF-7FB2BBAF4C26}"/>
    <dgm:cxn modelId="{51F64272-B01E-8A47-90E1-14CF46619660}" type="presOf" srcId="{1624C8A4-E7BC-9C48-BD4A-BA407FB2B3F3}" destId="{D885BEB6-ACAA-954A-BC83-DB8E6F4203BE}" srcOrd="0" destOrd="0" presId="urn:microsoft.com/office/officeart/2005/8/layout/process4"/>
    <dgm:cxn modelId="{7B1DF429-1CA7-4049-AB46-0B21C084AE82}" type="presOf" srcId="{16240B03-7ADC-224C-AC60-F7D1011BB8B5}" destId="{F7A434EA-460F-314E-8837-F1167FC0D2B2}" srcOrd="0" destOrd="0" presId="urn:microsoft.com/office/officeart/2005/8/layout/process4"/>
    <dgm:cxn modelId="{44CA9763-9121-A74C-AD27-3C69B1EC76CA}" srcId="{1624C8A4-E7BC-9C48-BD4A-BA407FB2B3F3}" destId="{78311FC2-B779-074E-ACBB-5D2F14FE8638}" srcOrd="4" destOrd="0" parTransId="{B5FF3EFE-6341-044A-8470-4300B1C63657}" sibTransId="{6BCC5342-A50A-D94C-977B-C20C2C2AACBC}"/>
    <dgm:cxn modelId="{8406C84C-3643-B448-B168-8423C4963A06}" type="presOf" srcId="{78311FC2-B779-074E-ACBB-5D2F14FE8638}" destId="{33D16A1B-D413-1741-9C91-DBAE3F63772E}" srcOrd="0" destOrd="0" presId="urn:microsoft.com/office/officeart/2005/8/layout/process4"/>
    <dgm:cxn modelId="{01DFFDA3-C133-3D44-95E3-FC7D95A0DD88}" srcId="{1624C8A4-E7BC-9C48-BD4A-BA407FB2B3F3}" destId="{8F17B8C1-EF14-6B4C-9584-19C78C4CF3C8}" srcOrd="3" destOrd="0" parTransId="{5CA0E054-3BE2-794B-94A1-FF9782DBFF78}" sibTransId="{7D2AD5D9-5E68-434F-B788-7F99F9607AFD}"/>
    <dgm:cxn modelId="{574CB68B-DB1D-1F48-B07A-7796F8DEF724}" srcId="{78311FC2-B779-074E-ACBB-5D2F14FE8638}" destId="{417A58CC-F477-2848-BF9E-CE7DE2ABE894}" srcOrd="1" destOrd="0" parTransId="{A367DC75-65F6-124F-BCD6-6142A330A4E0}" sibTransId="{4353BD4C-D6BC-E745-848F-8413A3600709}"/>
    <dgm:cxn modelId="{6C7A382C-4097-4F41-BEF4-437906AA503C}" type="presOf" srcId="{78311FC2-B779-074E-ACBB-5D2F14FE8638}" destId="{340AF125-1BCA-624E-922F-5F6E72169688}" srcOrd="1" destOrd="0" presId="urn:microsoft.com/office/officeart/2005/8/layout/process4"/>
    <dgm:cxn modelId="{9E37104A-6DA1-F449-9E6A-641BA22B87B0}" srcId="{78311FC2-B779-074E-ACBB-5D2F14FE8638}" destId="{2F76309E-2A61-5E4D-A787-ED359E733E73}" srcOrd="2" destOrd="0" parTransId="{3D08D789-28CF-D949-A291-187E18E519FB}" sibTransId="{72F3AA6F-E213-CC40-9156-E6940A54BD77}"/>
    <dgm:cxn modelId="{04EA7F19-BEEC-8E45-B69B-C28BE4246232}" type="presOf" srcId="{2F76309E-2A61-5E4D-A787-ED359E733E73}" destId="{2E17A121-6D34-D543-8BE2-C6262D8C53E2}" srcOrd="0" destOrd="0" presId="urn:microsoft.com/office/officeart/2005/8/layout/process4"/>
    <dgm:cxn modelId="{7F8E7E2E-CC3F-1442-A894-22F6652DF150}" type="presOf" srcId="{0F3D214D-5246-5946-97DB-93DB06C24B4B}" destId="{D106DA1C-E17E-5E4B-B067-F7445136F33C}" srcOrd="0" destOrd="0" presId="urn:microsoft.com/office/officeart/2005/8/layout/process4"/>
    <dgm:cxn modelId="{AB3E4AB9-0B63-3147-8CA9-0547275077BA}" type="presOf" srcId="{417A58CC-F477-2848-BF9E-CE7DE2ABE894}" destId="{26819469-F5E0-5947-96F9-AD64CFB1BEB0}" srcOrd="0" destOrd="0" presId="urn:microsoft.com/office/officeart/2005/8/layout/process4"/>
    <dgm:cxn modelId="{D24E3F6F-D1AB-E745-B04A-2DA84F804C0D}" type="presOf" srcId="{9F358CC3-B80F-1647-ADB2-F81BDB685449}" destId="{B395066B-715A-854A-AB9F-CFDF208EC17F}" srcOrd="0" destOrd="0" presId="urn:microsoft.com/office/officeart/2005/8/layout/process4"/>
    <dgm:cxn modelId="{85613357-9C94-5540-981D-60D06B065108}" type="presOf" srcId="{8F17B8C1-EF14-6B4C-9584-19C78C4CF3C8}" destId="{99082382-3828-3A4C-99F5-20C907F847C9}" srcOrd="0" destOrd="0" presId="urn:microsoft.com/office/officeart/2005/8/layout/process4"/>
    <dgm:cxn modelId="{45ABFAFF-9A99-AA4D-9E7F-8D267188DB5B}" type="presParOf" srcId="{D885BEB6-ACAA-954A-BC83-DB8E6F4203BE}" destId="{B74CADFB-A884-0C4E-80D4-527135302E47}" srcOrd="0" destOrd="0" presId="urn:microsoft.com/office/officeart/2005/8/layout/process4"/>
    <dgm:cxn modelId="{7D3CCAD6-3662-9742-A1B0-8B16596E50C5}" type="presParOf" srcId="{B74CADFB-A884-0C4E-80D4-527135302E47}" destId="{33D16A1B-D413-1741-9C91-DBAE3F63772E}" srcOrd="0" destOrd="0" presId="urn:microsoft.com/office/officeart/2005/8/layout/process4"/>
    <dgm:cxn modelId="{A8CE821B-BA68-FE44-B312-C3306235C2A0}" type="presParOf" srcId="{B74CADFB-A884-0C4E-80D4-527135302E47}" destId="{340AF125-1BCA-624E-922F-5F6E72169688}" srcOrd="1" destOrd="0" presId="urn:microsoft.com/office/officeart/2005/8/layout/process4"/>
    <dgm:cxn modelId="{04E52A15-7641-8B48-BDA2-085FDF2D1564}" type="presParOf" srcId="{B74CADFB-A884-0C4E-80D4-527135302E47}" destId="{53760734-37F9-1C46-9386-D19C9D4C2C1C}" srcOrd="2" destOrd="0" presId="urn:microsoft.com/office/officeart/2005/8/layout/process4"/>
    <dgm:cxn modelId="{925EDBD3-F84B-E741-9E07-33C20AD8E7C3}" type="presParOf" srcId="{53760734-37F9-1C46-9386-D19C9D4C2C1C}" destId="{B395066B-715A-854A-AB9F-CFDF208EC17F}" srcOrd="0" destOrd="0" presId="urn:microsoft.com/office/officeart/2005/8/layout/process4"/>
    <dgm:cxn modelId="{38269D47-E2CB-A549-B242-2CE35055772B}" type="presParOf" srcId="{53760734-37F9-1C46-9386-D19C9D4C2C1C}" destId="{26819469-F5E0-5947-96F9-AD64CFB1BEB0}" srcOrd="1" destOrd="0" presId="urn:microsoft.com/office/officeart/2005/8/layout/process4"/>
    <dgm:cxn modelId="{6C3499D6-7150-2B45-BB63-46D8C05C3DA7}" type="presParOf" srcId="{53760734-37F9-1C46-9386-D19C9D4C2C1C}" destId="{2E17A121-6D34-D543-8BE2-C6262D8C53E2}" srcOrd="2" destOrd="0" presId="urn:microsoft.com/office/officeart/2005/8/layout/process4"/>
    <dgm:cxn modelId="{762331E8-ABEC-714E-ADFA-AB610A7CC9C6}" type="presParOf" srcId="{D885BEB6-ACAA-954A-BC83-DB8E6F4203BE}" destId="{0348705C-71D3-1245-9665-EB58270B20ED}" srcOrd="1" destOrd="0" presId="urn:microsoft.com/office/officeart/2005/8/layout/process4"/>
    <dgm:cxn modelId="{A6893A9B-DA29-6A44-B74B-25819C58AA87}" type="presParOf" srcId="{D885BEB6-ACAA-954A-BC83-DB8E6F4203BE}" destId="{88C93B73-F758-ED4E-A043-D3E266AE62FF}" srcOrd="2" destOrd="0" presId="urn:microsoft.com/office/officeart/2005/8/layout/process4"/>
    <dgm:cxn modelId="{D14F243D-6798-0E4E-A191-7935201CB1D8}" type="presParOf" srcId="{88C93B73-F758-ED4E-A043-D3E266AE62FF}" destId="{99082382-3828-3A4C-99F5-20C907F847C9}" srcOrd="0" destOrd="0" presId="urn:microsoft.com/office/officeart/2005/8/layout/process4"/>
    <dgm:cxn modelId="{3777D5B7-96A6-A84A-9A78-B1749BE6BDB4}" type="presParOf" srcId="{D885BEB6-ACAA-954A-BC83-DB8E6F4203BE}" destId="{867CFE53-5E02-9F4A-BE35-46AC18806A8C}" srcOrd="3" destOrd="0" presId="urn:microsoft.com/office/officeart/2005/8/layout/process4"/>
    <dgm:cxn modelId="{7F341AF5-69C3-FB44-A972-6E7A7E957EBB}" type="presParOf" srcId="{D885BEB6-ACAA-954A-BC83-DB8E6F4203BE}" destId="{6F70AC01-AA7E-D04E-8DE4-ED4E1694ABE8}" srcOrd="4" destOrd="0" presId="urn:microsoft.com/office/officeart/2005/8/layout/process4"/>
    <dgm:cxn modelId="{519EC19B-9AEF-9C48-98EB-F19D87DBB700}" type="presParOf" srcId="{6F70AC01-AA7E-D04E-8DE4-ED4E1694ABE8}" destId="{F7A434EA-460F-314E-8837-F1167FC0D2B2}" srcOrd="0" destOrd="0" presId="urn:microsoft.com/office/officeart/2005/8/layout/process4"/>
    <dgm:cxn modelId="{0A0CF351-BB5E-6243-941C-B14F6576C181}" type="presParOf" srcId="{D885BEB6-ACAA-954A-BC83-DB8E6F4203BE}" destId="{F77E64DE-4BFE-8E47-9AF1-31528A84E932}" srcOrd="5" destOrd="0" presId="urn:microsoft.com/office/officeart/2005/8/layout/process4"/>
    <dgm:cxn modelId="{681DDF53-8046-2841-AB29-0A64C696F450}" type="presParOf" srcId="{D885BEB6-ACAA-954A-BC83-DB8E6F4203BE}" destId="{0DDE43E5-3704-C244-AC58-C7CC902DD8C7}" srcOrd="6" destOrd="0" presId="urn:microsoft.com/office/officeart/2005/8/layout/process4"/>
    <dgm:cxn modelId="{C5988F72-797E-3E4F-A45C-AF26AE3BC8FF}" type="presParOf" srcId="{0DDE43E5-3704-C244-AC58-C7CC902DD8C7}" destId="{00F2A4E4-63C1-8443-8E4C-05505A1C9150}" srcOrd="0" destOrd="0" presId="urn:microsoft.com/office/officeart/2005/8/layout/process4"/>
    <dgm:cxn modelId="{6B50A888-C8A0-0940-A27C-23182DB5604C}" type="presParOf" srcId="{D885BEB6-ACAA-954A-BC83-DB8E6F4203BE}" destId="{F8DC839C-FC17-224D-85AE-BFC292F899AD}" srcOrd="7" destOrd="0" presId="urn:microsoft.com/office/officeart/2005/8/layout/process4"/>
    <dgm:cxn modelId="{65FD3446-9ECE-4E48-BC07-DB737DC791E8}" type="presParOf" srcId="{D885BEB6-ACAA-954A-BC83-DB8E6F4203BE}" destId="{8B593866-37D2-0347-98BF-2C202EFFD1EA}" srcOrd="8" destOrd="0" presId="urn:microsoft.com/office/officeart/2005/8/layout/process4"/>
    <dgm:cxn modelId="{26840104-D175-294B-BD66-A5BD299FAEE6}" type="presParOf" srcId="{8B593866-37D2-0347-98BF-2C202EFFD1EA}" destId="{D106DA1C-E17E-5E4B-B067-F7445136F33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F0D5E-B291-524F-B929-27A2C9C072EB}">
      <dsp:nvSpPr>
        <dsp:cNvPr id="0" name=""/>
        <dsp:cNvSpPr/>
      </dsp:nvSpPr>
      <dsp:spPr>
        <a:xfrm>
          <a:off x="7233" y="1614418"/>
          <a:ext cx="2161877" cy="1297126"/>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mj-ea"/>
              <a:ea typeface="+mj-ea"/>
            </a:rPr>
            <a:t>脳の器質的変化</a:t>
          </a:r>
          <a:endParaRPr kumimoji="1" lang="ja-JP" altLang="en-US" sz="3200" kern="1200" dirty="0">
            <a:latin typeface="+mj-ea"/>
            <a:ea typeface="+mj-ea"/>
          </a:endParaRPr>
        </a:p>
      </dsp:txBody>
      <dsp:txXfrm>
        <a:off x="45225" y="1652410"/>
        <a:ext cx="2085893" cy="1221142"/>
      </dsp:txXfrm>
    </dsp:sp>
    <dsp:sp modelId="{C680A7D1-7747-E043-B312-1AB440E17A69}">
      <dsp:nvSpPr>
        <dsp:cNvPr id="0" name=""/>
        <dsp:cNvSpPr/>
      </dsp:nvSpPr>
      <dsp:spPr>
        <a:xfrm>
          <a:off x="2385298"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latin typeface="+mj-ea"/>
            <a:ea typeface="+mj-ea"/>
          </a:endParaRPr>
        </a:p>
      </dsp:txBody>
      <dsp:txXfrm>
        <a:off x="2385298" y="2102137"/>
        <a:ext cx="320822" cy="321687"/>
      </dsp:txXfrm>
    </dsp:sp>
    <dsp:sp modelId="{82C316F7-87FF-6444-890C-B47DC834100E}">
      <dsp:nvSpPr>
        <dsp:cNvPr id="0" name=""/>
        <dsp:cNvSpPr/>
      </dsp:nvSpPr>
      <dsp:spPr>
        <a:xfrm>
          <a:off x="3033861" y="1614418"/>
          <a:ext cx="2161877" cy="1297126"/>
        </a:xfrm>
        <a:prstGeom prst="roundRect">
          <a:avLst>
            <a:gd name="adj" fmla="val 10000"/>
          </a:avLst>
        </a:prstGeom>
        <a:solidFill>
          <a:schemeClr val="tx2">
            <a:lumMod val="40000"/>
            <a:lumOff val="6000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mj-ea"/>
              <a:ea typeface="+mj-ea"/>
            </a:rPr>
            <a:t>中核症状</a:t>
          </a:r>
          <a:endParaRPr kumimoji="1" lang="ja-JP" altLang="en-US" sz="3200" kern="1200" dirty="0">
            <a:latin typeface="+mj-ea"/>
            <a:ea typeface="+mj-ea"/>
          </a:endParaRPr>
        </a:p>
      </dsp:txBody>
      <dsp:txXfrm>
        <a:off x="3071853" y="1652410"/>
        <a:ext cx="2085893" cy="1221142"/>
      </dsp:txXfrm>
    </dsp:sp>
    <dsp:sp modelId="{8178A272-8374-6244-BE51-AA8194C931BB}">
      <dsp:nvSpPr>
        <dsp:cNvPr id="0" name=""/>
        <dsp:cNvSpPr/>
      </dsp:nvSpPr>
      <dsp:spPr>
        <a:xfrm>
          <a:off x="5411926"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latin typeface="+mj-ea"/>
            <a:ea typeface="+mj-ea"/>
          </a:endParaRPr>
        </a:p>
      </dsp:txBody>
      <dsp:txXfrm>
        <a:off x="5411926" y="2102137"/>
        <a:ext cx="320822" cy="321687"/>
      </dsp:txXfrm>
    </dsp:sp>
    <dsp:sp modelId="{BBCF0861-2A24-DF49-BCB7-C5572D4EF218}">
      <dsp:nvSpPr>
        <dsp:cNvPr id="0" name=""/>
        <dsp:cNvSpPr/>
      </dsp:nvSpPr>
      <dsp:spPr>
        <a:xfrm>
          <a:off x="6060489" y="1614418"/>
          <a:ext cx="2161877" cy="1297126"/>
        </a:xfrm>
        <a:prstGeom prst="roundRect">
          <a:avLst>
            <a:gd name="adj" fmla="val 10000"/>
          </a:avLst>
        </a:prstGeom>
        <a:solidFill>
          <a:schemeClr val="bg2">
            <a:lumMod val="5000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en-US" altLang="ja-JP" sz="3200" kern="1200" dirty="0" smtClean="0">
              <a:latin typeface="+mj-ea"/>
              <a:ea typeface="+mj-ea"/>
            </a:rPr>
            <a:t>BPSD</a:t>
          </a:r>
          <a:endParaRPr kumimoji="1" lang="ja-JP" altLang="en-US" sz="3200" kern="1200" dirty="0">
            <a:latin typeface="+mj-ea"/>
            <a:ea typeface="+mj-ea"/>
          </a:endParaRPr>
        </a:p>
      </dsp:txBody>
      <dsp:txXfrm>
        <a:off x="6098481" y="1652410"/>
        <a:ext cx="2085893" cy="1221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AF125-1BCA-624E-922F-5F6E72169688}">
      <dsp:nvSpPr>
        <dsp:cNvPr id="0" name=""/>
        <dsp:cNvSpPr/>
      </dsp:nvSpPr>
      <dsp:spPr>
        <a:xfrm>
          <a:off x="0" y="4127418"/>
          <a:ext cx="8229599" cy="677137"/>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kumimoji="1" lang="ja-JP" altLang="en-US" sz="2000" kern="1200" dirty="0" smtClean="0"/>
            <a:t>投薬に関する同意</a:t>
          </a:r>
          <a:endParaRPr kumimoji="1" lang="ja-JP" altLang="en-US" sz="2000" kern="1200" dirty="0"/>
        </a:p>
      </dsp:txBody>
      <dsp:txXfrm>
        <a:off x="0" y="4127418"/>
        <a:ext cx="8229599" cy="365654"/>
      </dsp:txXfrm>
    </dsp:sp>
    <dsp:sp modelId="{B395066B-715A-854A-AB9F-CFDF208EC17F}">
      <dsp:nvSpPr>
        <dsp:cNvPr id="0" name=""/>
        <dsp:cNvSpPr/>
      </dsp:nvSpPr>
      <dsp:spPr>
        <a:xfrm>
          <a:off x="4018" y="4479530"/>
          <a:ext cx="2740521" cy="3114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kumimoji="1" lang="ja-JP" altLang="en-US" sz="1700" kern="1200" dirty="0" smtClean="0"/>
            <a:t>疾患特異的治療</a:t>
          </a:r>
          <a:endParaRPr kumimoji="1" lang="ja-JP" altLang="en-US" sz="1700" kern="1200" dirty="0"/>
        </a:p>
      </dsp:txBody>
      <dsp:txXfrm>
        <a:off x="4018" y="4479530"/>
        <a:ext cx="2740521" cy="311483"/>
      </dsp:txXfrm>
    </dsp:sp>
    <dsp:sp modelId="{26819469-F5E0-5947-96F9-AD64CFB1BEB0}">
      <dsp:nvSpPr>
        <dsp:cNvPr id="0" name=""/>
        <dsp:cNvSpPr/>
      </dsp:nvSpPr>
      <dsp:spPr>
        <a:xfrm>
          <a:off x="2744539" y="4479530"/>
          <a:ext cx="2740521" cy="3114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kumimoji="1" lang="en-US" altLang="ja-JP" sz="1700" kern="1200" dirty="0" smtClean="0"/>
            <a:t>BPSD</a:t>
          </a:r>
          <a:r>
            <a:rPr kumimoji="1" lang="ja-JP" altLang="en-US" sz="1700" kern="1200" dirty="0" smtClean="0"/>
            <a:t>に対する治療</a:t>
          </a:r>
          <a:endParaRPr kumimoji="1" lang="ja-JP" altLang="en-US" sz="1700" kern="1200" dirty="0"/>
        </a:p>
      </dsp:txBody>
      <dsp:txXfrm>
        <a:off x="2744539" y="4479530"/>
        <a:ext cx="2740521" cy="311483"/>
      </dsp:txXfrm>
    </dsp:sp>
    <dsp:sp modelId="{2E17A121-6D34-D543-8BE2-C6262D8C53E2}">
      <dsp:nvSpPr>
        <dsp:cNvPr id="0" name=""/>
        <dsp:cNvSpPr/>
      </dsp:nvSpPr>
      <dsp:spPr>
        <a:xfrm>
          <a:off x="5485060" y="4479530"/>
          <a:ext cx="2740521" cy="3114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kumimoji="1" lang="ja-JP" altLang="en-US" sz="1700" kern="1200" dirty="0" smtClean="0"/>
            <a:t>合併症治療</a:t>
          </a:r>
          <a:endParaRPr kumimoji="1" lang="ja-JP" altLang="en-US" sz="1700" kern="1200" dirty="0"/>
        </a:p>
      </dsp:txBody>
      <dsp:txXfrm>
        <a:off x="5485060" y="4479530"/>
        <a:ext cx="2740521" cy="311483"/>
      </dsp:txXfrm>
    </dsp:sp>
    <dsp:sp modelId="{99082382-3828-3A4C-99F5-20C907F847C9}">
      <dsp:nvSpPr>
        <dsp:cNvPr id="0" name=""/>
        <dsp:cNvSpPr/>
      </dsp:nvSpPr>
      <dsp:spPr>
        <a:xfrm rot="10800000">
          <a:off x="0" y="3019509"/>
          <a:ext cx="8229599" cy="1041437"/>
        </a:xfrm>
        <a:prstGeom prst="upArrowCallou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1" lang="ja-JP" altLang="en-US" sz="2400" kern="1200" dirty="0" smtClean="0"/>
            <a:t>服薬遵守が可能な環境の確認・整備</a:t>
          </a:r>
          <a:endParaRPr kumimoji="1" lang="ja-JP" altLang="en-US" sz="2400" kern="1200" dirty="0"/>
        </a:p>
      </dsp:txBody>
      <dsp:txXfrm rot="10800000">
        <a:off x="0" y="3019509"/>
        <a:ext cx="8229599" cy="676695"/>
      </dsp:txXfrm>
    </dsp:sp>
    <dsp:sp modelId="{F7A434EA-460F-314E-8837-F1167FC0D2B2}">
      <dsp:nvSpPr>
        <dsp:cNvPr id="0" name=""/>
        <dsp:cNvSpPr/>
      </dsp:nvSpPr>
      <dsp:spPr>
        <a:xfrm rot="10800000">
          <a:off x="0" y="2064858"/>
          <a:ext cx="8229599" cy="1041437"/>
        </a:xfrm>
        <a:prstGeom prst="upArrowCallou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1" lang="ja-JP" altLang="en-US" sz="2400" kern="1200" dirty="0" smtClean="0"/>
            <a:t>薬物療法の必要性の判断</a:t>
          </a:r>
          <a:endParaRPr kumimoji="1" lang="ja-JP" altLang="en-US" sz="2400" kern="1200" dirty="0"/>
        </a:p>
      </dsp:txBody>
      <dsp:txXfrm rot="10800000">
        <a:off x="0" y="2064858"/>
        <a:ext cx="8229599" cy="676695"/>
      </dsp:txXfrm>
    </dsp:sp>
    <dsp:sp modelId="{00F2A4E4-63C1-8443-8E4C-05505A1C9150}">
      <dsp:nvSpPr>
        <dsp:cNvPr id="0" name=""/>
        <dsp:cNvSpPr/>
      </dsp:nvSpPr>
      <dsp:spPr>
        <a:xfrm rot="10800000">
          <a:off x="0" y="1033578"/>
          <a:ext cx="8229599" cy="1041437"/>
        </a:xfrm>
        <a:prstGeom prst="upArrowCallou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1" lang="ja-JP" altLang="en-US" sz="2400" kern="1200" dirty="0" smtClean="0"/>
            <a:t>投与されている内服薬の確認</a:t>
          </a:r>
          <a:endParaRPr kumimoji="1" lang="ja-JP" altLang="en-US" sz="2400" kern="1200" dirty="0"/>
        </a:p>
      </dsp:txBody>
      <dsp:txXfrm rot="10800000">
        <a:off x="0" y="1033578"/>
        <a:ext cx="8229599" cy="676695"/>
      </dsp:txXfrm>
    </dsp:sp>
    <dsp:sp modelId="{D106DA1C-E17E-5E4B-B067-F7445136F33C}">
      <dsp:nvSpPr>
        <dsp:cNvPr id="0" name=""/>
        <dsp:cNvSpPr/>
      </dsp:nvSpPr>
      <dsp:spPr>
        <a:xfrm rot="10800000">
          <a:off x="0" y="2297"/>
          <a:ext cx="8229599" cy="1041437"/>
        </a:xfrm>
        <a:prstGeom prst="upArrowCallou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1" lang="ja-JP" altLang="en-US" sz="2400" kern="1200" dirty="0" smtClean="0"/>
            <a:t>認知症の診断</a:t>
          </a:r>
          <a:endParaRPr kumimoji="1" lang="ja-JP" altLang="en-US" sz="2400" kern="1200" dirty="0"/>
        </a:p>
      </dsp:txBody>
      <dsp:txXfrm rot="10800000">
        <a:off x="0" y="2297"/>
        <a:ext cx="8229599" cy="6766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0.68375</cdr:x>
      <cdr:y>0.8145</cdr:y>
    </cdr:from>
    <cdr:to>
      <cdr:x>0.99874</cdr:x>
      <cdr:y>1</cdr:y>
    </cdr:to>
    <cdr:sp macro="" textlink="">
      <cdr:nvSpPr>
        <cdr:cNvPr id="2" name="テキスト ボックス 1"/>
        <cdr:cNvSpPr txBox="1"/>
      </cdr:nvSpPr>
      <cdr:spPr>
        <a:xfrm xmlns:a="http://schemas.openxmlformats.org/drawingml/2006/main">
          <a:off x="5626968" y="4015011"/>
          <a:ext cx="259228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dirty="0" smtClean="0">
              <a:latin typeface="HGP創英角ｺﾞｼｯｸUB" panose="020B0900000000000000" pitchFamily="50" charset="-128"/>
              <a:ea typeface="HGP創英角ｺﾞｼｯｸUB" panose="020B0900000000000000" pitchFamily="50" charset="-128"/>
            </a:rPr>
            <a:t>疾患別内訳（Ｎ＝</a:t>
          </a:r>
          <a:r>
            <a:rPr lang="en-US" altLang="ja-JP" sz="1400" dirty="0" smtClean="0">
              <a:latin typeface="HGP創英角ｺﾞｼｯｸUB" panose="020B0900000000000000" pitchFamily="50" charset="-128"/>
              <a:ea typeface="HGP創英角ｺﾞｼｯｸUB" panose="020B0900000000000000" pitchFamily="50" charset="-128"/>
            </a:rPr>
            <a:t>978</a:t>
          </a:r>
          <a:r>
            <a:rPr lang="ja-JP" altLang="en-US" sz="1400" dirty="0" smtClean="0">
              <a:latin typeface="HGP創英角ｺﾞｼｯｸUB" panose="020B0900000000000000" pitchFamily="50" charset="-128"/>
              <a:ea typeface="HGP創英角ｺﾞｼｯｸUB" panose="020B0900000000000000" pitchFamily="50" charset="-128"/>
            </a:rPr>
            <a:t>）</a:t>
          </a:r>
          <a:endParaRPr lang="en-US" altLang="ja-JP" sz="1400" dirty="0" smtClean="0">
            <a:latin typeface="HGP創英角ｺﾞｼｯｸUB" panose="020B0900000000000000" pitchFamily="50" charset="-128"/>
            <a:ea typeface="HGP創英角ｺﾞｼｯｸUB" panose="020B0900000000000000" pitchFamily="50" charset="-128"/>
          </a:endParaRPr>
        </a:p>
        <a:p xmlns:a="http://schemas.openxmlformats.org/drawingml/2006/main">
          <a:r>
            <a:rPr lang="ja-JP" altLang="en-US" sz="1400" dirty="0" smtClean="0">
              <a:latin typeface="HGP創英角ｺﾞｼｯｸUB" panose="020B0900000000000000" pitchFamily="50" charset="-128"/>
              <a:ea typeface="HGP創英角ｺﾞｼｯｸUB" panose="020B0900000000000000" pitchFamily="50" charset="-128"/>
            </a:rPr>
            <a:t>厚労省・長寿科学総合研究事業</a:t>
          </a:r>
          <a:endParaRPr lang="en-US" altLang="ja-JP" sz="1400" dirty="0" smtClean="0">
            <a:latin typeface="HGP創英角ｺﾞｼｯｸUB" panose="020B0900000000000000" pitchFamily="50" charset="-128"/>
            <a:ea typeface="HGP創英角ｺﾞｼｯｸUB" panose="020B0900000000000000" pitchFamily="50" charset="-128"/>
          </a:endParaRPr>
        </a:p>
        <a:p xmlns:a="http://schemas.openxmlformats.org/drawingml/2006/main">
          <a:r>
            <a:rPr lang="ja-JP" altLang="en-US" sz="1400" dirty="0" smtClean="0">
              <a:latin typeface="HGP創英角ｺﾞｼｯｸUB" panose="020B0900000000000000" pitchFamily="50" charset="-128"/>
              <a:ea typeface="HGP創英角ｺﾞｼｯｸUB" panose="020B0900000000000000" pitchFamily="50" charset="-128"/>
            </a:rPr>
            <a:t>認知症対策</a:t>
          </a:r>
          <a:r>
            <a:rPr lang="ja-JP" altLang="en-US" sz="1400" dirty="0">
              <a:latin typeface="HGP創英角ｺﾞｼｯｸUB" panose="020B0900000000000000" pitchFamily="50" charset="-128"/>
              <a:ea typeface="HGP創英角ｺﾞｼｯｸUB" panose="020B0900000000000000" pitchFamily="50" charset="-128"/>
            </a:rPr>
            <a:t>総合研究</a:t>
          </a:r>
          <a:r>
            <a:rPr lang="ja-JP" altLang="en-US" sz="1400" dirty="0" smtClean="0">
              <a:latin typeface="HGP創英角ｺﾞｼｯｸUB" panose="020B0900000000000000" pitchFamily="50" charset="-128"/>
              <a:ea typeface="HGP創英角ｺﾞｼｯｸUB" panose="020B0900000000000000" pitchFamily="50" charset="-128"/>
            </a:rPr>
            <a:t>事業</a:t>
          </a:r>
          <a:endParaRPr lang="en-US" altLang="ja-JP" sz="1400" dirty="0" smtClean="0">
            <a:latin typeface="HGP創英角ｺﾞｼｯｸUB" panose="020B0900000000000000" pitchFamily="50" charset="-128"/>
            <a:ea typeface="HGP創英角ｺﾞｼｯｸUB" panose="020B0900000000000000" pitchFamily="50" charset="-128"/>
          </a:endParaRPr>
        </a:p>
        <a:p xmlns:a="http://schemas.openxmlformats.org/drawingml/2006/main">
          <a:r>
            <a:rPr lang="ja-JP" altLang="en-US" sz="1400" dirty="0" smtClean="0">
              <a:latin typeface="HGP創英角ｺﾞｼｯｸUB" panose="020B0900000000000000" pitchFamily="50" charset="-128"/>
              <a:ea typeface="HGP創英角ｺﾞｼｯｸUB" panose="020B0900000000000000" pitchFamily="50" charset="-128"/>
            </a:rPr>
            <a:t>認知症有病率調査より</a:t>
          </a:r>
          <a:endParaRPr lang="ja-JP" altLang="en-US" sz="1400" dirty="0">
            <a:latin typeface="HGP創英角ｺﾞｼｯｸUB" panose="020B0900000000000000" pitchFamily="50" charset="-128"/>
            <a:ea typeface="HGP創英角ｺﾞｼｯｸUB" panose="020B0900000000000000"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16D10E-1F9C-3F44-BA7A-8C6419ECCFE2}" type="datetimeFigureOut">
              <a:rPr kumimoji="1" lang="ja-JP" altLang="en-US" smtClean="0"/>
              <a:t>2019/9/4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F20B1-E676-864B-8ACA-7F2A9EF026C6}" type="slidenum">
              <a:rPr kumimoji="1" lang="ja-JP" altLang="en-US" smtClean="0"/>
              <a:t>‹#›</a:t>
            </a:fld>
            <a:endParaRPr kumimoji="1" lang="ja-JP" altLang="en-US"/>
          </a:p>
        </p:txBody>
      </p:sp>
    </p:spTree>
    <p:extLst>
      <p:ext uri="{BB962C8B-B14F-4D97-AF65-F5344CB8AC3E}">
        <p14:creationId xmlns:p14="http://schemas.microsoft.com/office/powerpoint/2010/main" val="362817478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7F20B1-E676-864B-8ACA-7F2A9EF026C6}" type="slidenum">
              <a:rPr kumimoji="1" lang="ja-JP" altLang="en-US" smtClean="0"/>
              <a:t>9</a:t>
            </a:fld>
            <a:endParaRPr kumimoji="1" lang="ja-JP" altLang="en-US"/>
          </a:p>
        </p:txBody>
      </p:sp>
    </p:spTree>
    <p:extLst>
      <p:ext uri="{BB962C8B-B14F-4D97-AF65-F5344CB8AC3E}">
        <p14:creationId xmlns:p14="http://schemas.microsoft.com/office/powerpoint/2010/main" val="63764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7F20B1-E676-864B-8ACA-7F2A9EF026C6}" type="slidenum">
              <a:rPr kumimoji="1" lang="ja-JP" altLang="en-US" smtClean="0"/>
              <a:t>42</a:t>
            </a:fld>
            <a:endParaRPr kumimoji="1" lang="ja-JP" altLang="en-US"/>
          </a:p>
        </p:txBody>
      </p:sp>
    </p:spTree>
    <p:extLst>
      <p:ext uri="{BB962C8B-B14F-4D97-AF65-F5344CB8AC3E}">
        <p14:creationId xmlns:p14="http://schemas.microsoft.com/office/powerpoint/2010/main" val="203619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7F20B1-E676-864B-8ACA-7F2A9EF026C6}" type="slidenum">
              <a:rPr kumimoji="1" lang="ja-JP" altLang="en-US" smtClean="0"/>
              <a:t>64</a:t>
            </a:fld>
            <a:endParaRPr kumimoji="1" lang="ja-JP" altLang="en-US"/>
          </a:p>
        </p:txBody>
      </p:sp>
    </p:spTree>
    <p:extLst>
      <p:ext uri="{BB962C8B-B14F-4D97-AF65-F5344CB8AC3E}">
        <p14:creationId xmlns:p14="http://schemas.microsoft.com/office/powerpoint/2010/main" val="3253587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
        <p:nvSpPr>
          <p:cNvPr id="7" name="Title 6"/>
          <p:cNvSpPr>
            <a:spLocks noGrp="1"/>
          </p:cNvSpPr>
          <p:nvPr>
            <p:ph type="title"/>
          </p:nvPr>
        </p:nvSpPr>
        <p:spPr/>
        <p:txBody>
          <a:bodyPr/>
          <a:lstStyle/>
          <a:p>
            <a:r>
              <a:rPr lang="ja-JP" altLang="en-US" smtClean="0"/>
              <a:t>マスター タイトルの書式設定</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Date Placeholder 4"/>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CD74A56-991E-5443-B1CA-792A3691A726}" type="datetimeFigureOut">
              <a:rPr kumimoji="1" lang="ja-JP" altLang="en-US" smtClean="0"/>
              <a:t>2019/9/4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47B1D7-D21D-5643-86FF-FC1A12837399}" type="slidenum">
              <a:rPr kumimoji="1" lang="ja-JP" altLang="en-US" smtClean="0"/>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CD74A56-991E-5443-B1CA-792A3691A726}" type="datetimeFigureOut">
              <a:rPr kumimoji="1" lang="ja-JP" altLang="en-US" smtClean="0"/>
              <a:t>2019/9/4</a:t>
            </a:fld>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A47B1D7-D21D-5643-86FF-FC1A12837399}" type="slidenum">
              <a:rPr kumimoji="1" lang="ja-JP" altLang="en-US" smtClean="0"/>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package" Target="../embeddings/Microsoft_Word_Document2.docx"/></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package" Target="../embeddings/Microsoft_Word_Document3.docx"/></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2.emf"/><Relationship Id="rId4" Type="http://schemas.openxmlformats.org/officeDocument/2006/relationships/package" Target="../embeddings/Microsoft_Word_Document4.docx"/></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bsd.neuroinf.jp/w/index.php?title=PSEN1&amp;action=edit&amp;redlink=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ja-JP" altLang="en-US" dirty="0" smtClean="0"/>
              <a:t>認知症の治療</a:t>
            </a:r>
            <a:r>
              <a:rPr lang="en-US" altLang="ja-JP" dirty="0"/>
              <a:t/>
            </a:r>
            <a:br>
              <a:rPr lang="en-US" altLang="ja-JP" dirty="0"/>
            </a:br>
            <a:r>
              <a:rPr lang="ja-JP" altLang="en-US" sz="3600" dirty="0" smtClean="0"/>
              <a:t>認知症ガイドライン２０１７と</a:t>
            </a:r>
            <a:r>
              <a:rPr lang="en-US" altLang="ja-JP" sz="3600" dirty="0" smtClean="0"/>
              <a:t/>
            </a:r>
            <a:br>
              <a:rPr lang="en-US" altLang="ja-JP" sz="3600" dirty="0" smtClean="0"/>
            </a:br>
            <a:r>
              <a:rPr lang="ja-JP" altLang="en-US" sz="3600" dirty="0" smtClean="0"/>
              <a:t>認知症学会２０１８に参加して</a:t>
            </a:r>
            <a:r>
              <a:rPr lang="en-US" altLang="ja-JP" dirty="0" smtClean="0"/>
              <a:t/>
            </a:r>
            <a:br>
              <a:rPr lang="en-US" altLang="ja-JP" dirty="0" smtClean="0"/>
            </a:b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中野共立病院</a:t>
            </a:r>
            <a:endParaRPr kumimoji="1" lang="en-US" altLang="ja-JP" dirty="0" smtClean="0"/>
          </a:p>
          <a:p>
            <a:endParaRPr lang="en-US" altLang="ja-JP" dirty="0"/>
          </a:p>
          <a:p>
            <a:r>
              <a:rPr kumimoji="1" lang="ja-JP" altLang="en-US" dirty="0" smtClean="0"/>
              <a:t>中川美和　</a:t>
            </a:r>
            <a:endParaRPr kumimoji="1" lang="ja-JP" altLang="en-US" dirty="0"/>
          </a:p>
        </p:txBody>
      </p:sp>
    </p:spTree>
    <p:extLst>
      <p:ext uri="{BB962C8B-B14F-4D97-AF65-F5344CB8AC3E}">
        <p14:creationId xmlns:p14="http://schemas.microsoft.com/office/powerpoint/2010/main" val="1635654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アルツハイマー病の病理</a:t>
            </a:r>
            <a:endParaRPr kumimoji="1" lang="ja-JP" altLang="en-US" dirty="0"/>
          </a:p>
        </p:txBody>
      </p:sp>
      <p:pic>
        <p:nvPicPr>
          <p:cNvPr id="4" name="図 3"/>
          <p:cNvPicPr>
            <a:picLocks noChangeAspect="1"/>
          </p:cNvPicPr>
          <p:nvPr/>
        </p:nvPicPr>
        <p:blipFill rotWithShape="1">
          <a:blip r:embed="rId2"/>
          <a:srcRect t="1303" r="4710" b="19223"/>
          <a:stretch/>
        </p:blipFill>
        <p:spPr>
          <a:xfrm>
            <a:off x="422785" y="2970767"/>
            <a:ext cx="2277004" cy="2532095"/>
          </a:xfrm>
          <a:prstGeom prst="rect">
            <a:avLst/>
          </a:prstGeom>
        </p:spPr>
      </p:pic>
      <p:pic>
        <p:nvPicPr>
          <p:cNvPr id="8" name="図 7"/>
          <p:cNvPicPr>
            <a:picLocks noChangeAspect="1"/>
          </p:cNvPicPr>
          <p:nvPr/>
        </p:nvPicPr>
        <p:blipFill rotWithShape="1">
          <a:blip r:embed="rId3"/>
          <a:srcRect t="5993" b="25061"/>
          <a:stretch/>
        </p:blipFill>
        <p:spPr>
          <a:xfrm>
            <a:off x="5982820" y="2982450"/>
            <a:ext cx="3048000" cy="2684877"/>
          </a:xfrm>
          <a:prstGeom prst="rect">
            <a:avLst/>
          </a:prstGeom>
        </p:spPr>
      </p:pic>
      <p:sp>
        <p:nvSpPr>
          <p:cNvPr id="3" name="テキスト ボックス 2"/>
          <p:cNvSpPr txBox="1"/>
          <p:nvPr/>
        </p:nvSpPr>
        <p:spPr>
          <a:xfrm>
            <a:off x="2699789" y="5964899"/>
            <a:ext cx="1722590" cy="523220"/>
          </a:xfrm>
          <a:prstGeom prst="rect">
            <a:avLst/>
          </a:prstGeom>
          <a:noFill/>
        </p:spPr>
        <p:txBody>
          <a:bodyPr wrap="square" rtlCol="0">
            <a:spAutoFit/>
          </a:bodyPr>
          <a:lstStyle/>
          <a:p>
            <a:r>
              <a:rPr kumimoji="1" lang="ja-JP" altLang="en-US" sz="2800" dirty="0" smtClean="0"/>
              <a:t>老人斑</a:t>
            </a:r>
            <a:endParaRPr kumimoji="1" lang="ja-JP" altLang="en-US" sz="2800" dirty="0"/>
          </a:p>
        </p:txBody>
      </p:sp>
      <p:sp>
        <p:nvSpPr>
          <p:cNvPr id="5" name="テキスト ボックス 4"/>
          <p:cNvSpPr txBox="1"/>
          <p:nvPr/>
        </p:nvSpPr>
        <p:spPr>
          <a:xfrm>
            <a:off x="5861802" y="2092964"/>
            <a:ext cx="2151876" cy="369332"/>
          </a:xfrm>
          <a:prstGeom prst="rect">
            <a:avLst/>
          </a:prstGeom>
          <a:noFill/>
        </p:spPr>
        <p:txBody>
          <a:bodyPr wrap="square" rtlCol="0">
            <a:spAutoFit/>
          </a:bodyPr>
          <a:lstStyle/>
          <a:p>
            <a:r>
              <a:rPr kumimoji="1" lang="ja-JP" altLang="en-US" dirty="0" smtClean="0"/>
              <a:t>神経原繊維変化</a:t>
            </a:r>
            <a:endParaRPr kumimoji="1" lang="ja-JP" altLang="en-US" dirty="0"/>
          </a:p>
        </p:txBody>
      </p:sp>
      <p:sp>
        <p:nvSpPr>
          <p:cNvPr id="7" name="正方形/長方形 6"/>
          <p:cNvSpPr/>
          <p:nvPr/>
        </p:nvSpPr>
        <p:spPr>
          <a:xfrm>
            <a:off x="1311096" y="1419488"/>
            <a:ext cx="6481261" cy="584776"/>
          </a:xfrm>
          <a:prstGeom prst="rect">
            <a:avLst/>
          </a:prstGeom>
        </p:spPr>
        <p:txBody>
          <a:bodyPr wrap="none">
            <a:spAutoFit/>
          </a:bodyPr>
          <a:lstStyle/>
          <a:p>
            <a:r>
              <a:rPr lang="ja-JP" altLang="en-US" sz="3200" dirty="0">
                <a:solidFill>
                  <a:srgbClr val="FF0000"/>
                </a:solidFill>
              </a:rPr>
              <a:t>脳の萎縮と老人斑、神経原線維変化</a:t>
            </a:r>
            <a:endParaRPr lang="en-US" altLang="ja-JP" sz="3200" dirty="0">
              <a:solidFill>
                <a:srgbClr val="FF0000"/>
              </a:solidFill>
            </a:endParaRPr>
          </a:p>
        </p:txBody>
      </p:sp>
      <p:sp>
        <p:nvSpPr>
          <p:cNvPr id="9" name="テキスト ボックス 8"/>
          <p:cNvSpPr txBox="1"/>
          <p:nvPr/>
        </p:nvSpPr>
        <p:spPr>
          <a:xfrm>
            <a:off x="6255725" y="6288064"/>
            <a:ext cx="2775095" cy="400110"/>
          </a:xfrm>
          <a:prstGeom prst="rect">
            <a:avLst/>
          </a:prstGeom>
          <a:noFill/>
        </p:spPr>
        <p:txBody>
          <a:bodyPr wrap="square" rtlCol="0">
            <a:spAutoFit/>
          </a:bodyPr>
          <a:lstStyle/>
          <a:p>
            <a:r>
              <a:rPr kumimoji="1" lang="ja-JP" altLang="en-US" sz="1000" dirty="0" smtClean="0"/>
              <a:t>コンラートマウラー：アルツハイマー　その生涯とアルツハイマー病発見の軌跡より</a:t>
            </a:r>
            <a:endParaRPr kumimoji="1" lang="ja-JP" altLang="en-US" sz="1000" dirty="0"/>
          </a:p>
        </p:txBody>
      </p:sp>
      <p:sp>
        <p:nvSpPr>
          <p:cNvPr id="10" name="テキスト ボックス 9"/>
          <p:cNvSpPr txBox="1"/>
          <p:nvPr/>
        </p:nvSpPr>
        <p:spPr>
          <a:xfrm>
            <a:off x="94072" y="6396335"/>
            <a:ext cx="4538928" cy="461665"/>
          </a:xfrm>
          <a:prstGeom prst="rect">
            <a:avLst/>
          </a:prstGeom>
          <a:noFill/>
        </p:spPr>
        <p:txBody>
          <a:bodyPr wrap="square" rtlCol="0">
            <a:spAutoFit/>
          </a:bodyPr>
          <a:lstStyle/>
          <a:p>
            <a:r>
              <a:rPr lang="ja-JP" altLang="ja-JP" sz="1200" dirty="0" smtClean="0"/>
              <a:t>脳の糸くずのない未来</a:t>
            </a:r>
            <a:r>
              <a:rPr lang="en-US" altLang="ja-JP" sz="1200" dirty="0" smtClean="0"/>
              <a:t> </a:t>
            </a:r>
            <a:r>
              <a:rPr lang="ja-JP" altLang="ja-JP" sz="1200" dirty="0" smtClean="0"/>
              <a:t>アルツハイマー病の予防に向けた</a:t>
            </a:r>
            <a:r>
              <a:rPr lang="ja-JP" altLang="en-US" sz="1200" dirty="0" smtClean="0"/>
              <a:t>総力戦　東京大学ホームページより</a:t>
            </a:r>
            <a:endParaRPr kumimoji="1" lang="ja-JP" altLang="en-US" dirty="0"/>
          </a:p>
        </p:txBody>
      </p:sp>
      <p:pic>
        <p:nvPicPr>
          <p:cNvPr id="10242" name="Picture 2" descr="https://www.u-tokyo.ac.jp/content/4000217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799" y="2314536"/>
            <a:ext cx="2659159" cy="365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アミロイド</a:t>
            </a:r>
            <a:r>
              <a:rPr kumimoji="1" lang="en-US" altLang="ja-JP" dirty="0" smtClean="0"/>
              <a:t>β</a:t>
            </a:r>
            <a:r>
              <a:rPr kumimoji="1" lang="ja-JP" altLang="en-US" dirty="0" smtClean="0"/>
              <a:t>とタウ蛋白</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3061266751"/>
              </p:ext>
            </p:extLst>
          </p:nvPr>
        </p:nvGraphicFramePr>
        <p:xfrm>
          <a:off x="1217830" y="1510402"/>
          <a:ext cx="6776614" cy="3570020"/>
        </p:xfrm>
        <a:graphic>
          <a:graphicData uri="http://schemas.openxmlformats.org/drawingml/2006/table">
            <a:tbl>
              <a:tblPr firstRow="1" bandRow="1">
                <a:tableStyleId>{5C22544A-7EE6-4342-B048-85BDC9FD1C3A}</a:tableStyleId>
              </a:tblPr>
              <a:tblGrid>
                <a:gridCol w="3388307"/>
                <a:gridCol w="3388307"/>
              </a:tblGrid>
              <a:tr h="892505">
                <a:tc>
                  <a:txBody>
                    <a:bodyPr/>
                    <a:lstStyle/>
                    <a:p>
                      <a:r>
                        <a:rPr kumimoji="1" lang="ja-JP" altLang="en-US" sz="3200" dirty="0" smtClean="0"/>
                        <a:t>老人斑</a:t>
                      </a:r>
                      <a:endParaRPr kumimoji="1" lang="ja-JP" altLang="en-US" sz="3200" dirty="0"/>
                    </a:p>
                  </a:txBody>
                  <a:tcPr/>
                </a:tc>
                <a:tc>
                  <a:txBody>
                    <a:bodyPr/>
                    <a:lstStyle/>
                    <a:p>
                      <a:r>
                        <a:rPr kumimoji="1" lang="ja-JP" altLang="en-US" sz="3200" dirty="0" smtClean="0"/>
                        <a:t>神経原繊維変化</a:t>
                      </a:r>
                      <a:endParaRPr kumimoji="1" lang="ja-JP" altLang="en-US" sz="3200" dirty="0"/>
                    </a:p>
                  </a:txBody>
                  <a:tcPr/>
                </a:tc>
              </a:tr>
              <a:tr h="892505">
                <a:tc>
                  <a:txBody>
                    <a:bodyPr/>
                    <a:lstStyle/>
                    <a:p>
                      <a:r>
                        <a:rPr kumimoji="1" lang="ja-JP" altLang="en-US" sz="3200" u="none" dirty="0" smtClean="0"/>
                        <a:t>アミロイド　</a:t>
                      </a:r>
                      <a:r>
                        <a:rPr kumimoji="1" lang="en-US" altLang="ja-JP" sz="3200" u="none" dirty="0" smtClean="0"/>
                        <a:t>β</a:t>
                      </a:r>
                      <a:endParaRPr kumimoji="1" lang="ja-JP" altLang="en-US" sz="3200" u="none" dirty="0"/>
                    </a:p>
                  </a:txBody>
                  <a:tcPr/>
                </a:tc>
                <a:tc>
                  <a:txBody>
                    <a:bodyPr/>
                    <a:lstStyle/>
                    <a:p>
                      <a:r>
                        <a:rPr kumimoji="1" lang="ja-JP" altLang="en-US" sz="3200" dirty="0" smtClean="0"/>
                        <a:t>タウ蛋白</a:t>
                      </a:r>
                      <a:endParaRPr kumimoji="1" lang="ja-JP" altLang="en-US" sz="3200" dirty="0"/>
                    </a:p>
                  </a:txBody>
                  <a:tcPr/>
                </a:tc>
              </a:tr>
              <a:tr h="892505">
                <a:tc>
                  <a:txBody>
                    <a:bodyPr/>
                    <a:lstStyle/>
                    <a:p>
                      <a:r>
                        <a:rPr kumimoji="1" lang="ja-JP" altLang="en-US" sz="3200" dirty="0" smtClean="0"/>
                        <a:t>細胞外病変</a:t>
                      </a:r>
                      <a:endParaRPr kumimoji="1" lang="ja-JP" altLang="en-US" sz="3200" dirty="0"/>
                    </a:p>
                  </a:txBody>
                  <a:tcPr/>
                </a:tc>
                <a:tc>
                  <a:txBody>
                    <a:bodyPr/>
                    <a:lstStyle/>
                    <a:p>
                      <a:r>
                        <a:rPr kumimoji="1" lang="ja-JP" altLang="en-US" sz="3200" dirty="0" smtClean="0"/>
                        <a:t>細胞内病変</a:t>
                      </a:r>
                      <a:endParaRPr kumimoji="1" lang="ja-JP" altLang="en-US" sz="3200" dirty="0"/>
                    </a:p>
                  </a:txBody>
                  <a:tcPr/>
                </a:tc>
              </a:tr>
              <a:tr h="892505">
                <a:tc>
                  <a:txBody>
                    <a:bodyPr/>
                    <a:lstStyle/>
                    <a:p>
                      <a:r>
                        <a:rPr kumimoji="1" lang="ja-JP" altLang="en-US" sz="3200" dirty="0" smtClean="0"/>
                        <a:t>分子の質量　</a:t>
                      </a:r>
                      <a:r>
                        <a:rPr kumimoji="1" lang="en-US" altLang="ja-JP" sz="3200" dirty="0" smtClean="0"/>
                        <a:t>4kDa</a:t>
                      </a:r>
                      <a:endParaRPr kumimoji="1" lang="ja-JP" altLang="en-US" sz="3200" dirty="0"/>
                    </a:p>
                  </a:txBody>
                  <a:tcPr/>
                </a:tc>
                <a:tc>
                  <a:txBody>
                    <a:bodyPr/>
                    <a:lstStyle/>
                    <a:p>
                      <a:r>
                        <a:rPr kumimoji="1" lang="en-US" altLang="ja-JP" sz="3200" dirty="0" smtClean="0"/>
                        <a:t>50-60</a:t>
                      </a:r>
                      <a:r>
                        <a:rPr kumimoji="1" lang="en-US" altLang="en-US" sz="3200" dirty="0" smtClean="0"/>
                        <a:t>kDa</a:t>
                      </a:r>
                      <a:endParaRPr kumimoji="1" lang="en-US" altLang="ja-JP" sz="3200" dirty="0" smtClean="0"/>
                    </a:p>
                  </a:txBody>
                  <a:tcPr/>
                </a:tc>
              </a:tr>
            </a:tbl>
          </a:graphicData>
        </a:graphic>
      </p:graphicFrame>
      <p:sp>
        <p:nvSpPr>
          <p:cNvPr id="4" name="テキスト ボックス 3"/>
          <p:cNvSpPr txBox="1"/>
          <p:nvPr/>
        </p:nvSpPr>
        <p:spPr>
          <a:xfrm>
            <a:off x="1524000" y="5433391"/>
            <a:ext cx="5869443" cy="1077218"/>
          </a:xfrm>
          <a:prstGeom prst="rect">
            <a:avLst/>
          </a:prstGeom>
          <a:noFill/>
        </p:spPr>
        <p:txBody>
          <a:bodyPr wrap="square" rtlCol="0">
            <a:spAutoFit/>
          </a:bodyPr>
          <a:lstStyle/>
          <a:p>
            <a:r>
              <a:rPr lang="ja-JP" altLang="en-US" sz="3200" dirty="0" smtClean="0"/>
              <a:t>アルツハイマー病：細胞の外と内、</a:t>
            </a:r>
            <a:r>
              <a:rPr lang="en-US" altLang="ja-JP" sz="3200" dirty="0" smtClean="0"/>
              <a:t>2</a:t>
            </a:r>
            <a:r>
              <a:rPr lang="ja-JP" altLang="en-US" sz="3200" dirty="0" smtClean="0"/>
              <a:t>つの分子で構成された病変</a:t>
            </a:r>
            <a:endParaRPr kumimoji="1" lang="ja-JP" altLang="en-US" sz="3200" dirty="0"/>
          </a:p>
        </p:txBody>
      </p:sp>
    </p:spTree>
    <p:extLst>
      <p:ext uri="{BB962C8B-B14F-4D97-AF65-F5344CB8AC3E}">
        <p14:creationId xmlns:p14="http://schemas.microsoft.com/office/powerpoint/2010/main" val="3754420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974516"/>
            <a:ext cx="8229600" cy="4525963"/>
          </a:xfrm>
        </p:spPr>
        <p:txBody>
          <a:bodyPr>
            <a:normAutofit lnSpcReduction="10000"/>
          </a:bodyPr>
          <a:lstStyle/>
          <a:p>
            <a:pPr marL="514350" indent="-514350">
              <a:buFont typeface="+mj-lt"/>
              <a:buAutoNum type="alphaUcPeriod"/>
            </a:pPr>
            <a:r>
              <a:rPr kumimoji="1" lang="ja-JP" altLang="en-US" dirty="0" smtClean="0"/>
              <a:t>認知症の診断基準に一致</a:t>
            </a:r>
            <a:endParaRPr kumimoji="1" lang="en-US" altLang="ja-JP" dirty="0" smtClean="0"/>
          </a:p>
          <a:p>
            <a:pPr marL="514350" indent="-514350">
              <a:buFont typeface="+mj-lt"/>
              <a:buAutoNum type="alphaUcPeriod"/>
            </a:pPr>
            <a:r>
              <a:rPr lang="ja-JP" altLang="en-US" dirty="0" smtClean="0"/>
              <a:t>少なくとも２つ以上の認知機能領域で障害が潜行性に発症し緩徐に進行する。</a:t>
            </a:r>
            <a:endParaRPr lang="en-US" altLang="ja-JP" dirty="0" smtClean="0"/>
          </a:p>
          <a:p>
            <a:pPr marL="514350" indent="-514350">
              <a:buFont typeface="+mj-lt"/>
              <a:buAutoNum type="alphaUcPeriod"/>
            </a:pPr>
            <a:r>
              <a:rPr kumimoji="1" lang="ja-JP" altLang="en-US" dirty="0" smtClean="0"/>
              <a:t>ほぼ確実な</a:t>
            </a:r>
            <a:r>
              <a:rPr kumimoji="1" lang="en-US" altLang="ja-JP" dirty="0" smtClean="0"/>
              <a:t>Alzheimer</a:t>
            </a:r>
            <a:r>
              <a:rPr kumimoji="1" lang="ja-JP" altLang="en-US" dirty="0" smtClean="0"/>
              <a:t>型認知症</a:t>
            </a:r>
            <a:endParaRPr kumimoji="1" lang="en-US" altLang="ja-JP" dirty="0" smtClean="0"/>
          </a:p>
          <a:p>
            <a:pPr marL="914400" lvl="1" indent="-514350">
              <a:buFont typeface="+mj-lt"/>
              <a:buAutoNum type="arabicPeriod"/>
            </a:pPr>
            <a:r>
              <a:rPr lang="ja-JP" altLang="en-US" dirty="0" smtClean="0"/>
              <a:t>家族歴、もしくは遺伝型検査から原因遺伝子変異を認める</a:t>
            </a:r>
            <a:endParaRPr lang="en-US" altLang="ja-JP" dirty="0" smtClean="0"/>
          </a:p>
          <a:p>
            <a:pPr marL="914400" lvl="1" indent="-514350">
              <a:buFont typeface="+mj-lt"/>
              <a:buAutoNum type="arabicPeriod"/>
            </a:pPr>
            <a:r>
              <a:rPr kumimoji="1" lang="ja-JP" altLang="en-US" dirty="0" smtClean="0"/>
              <a:t>以下の３つが全てある。</a:t>
            </a:r>
            <a:endParaRPr kumimoji="1" lang="en-US" altLang="ja-JP" dirty="0" smtClean="0"/>
          </a:p>
          <a:p>
            <a:pPr marL="1314450" lvl="2" indent="-514350">
              <a:buFont typeface="+mj-lt"/>
              <a:buAutoNum type="alphaLcParenR"/>
            </a:pPr>
            <a:r>
              <a:rPr lang="ja-JP" altLang="en-US" dirty="0" smtClean="0"/>
              <a:t>記憶・学習の低下および他の認知機能領域の一つ以上の低下</a:t>
            </a:r>
            <a:endParaRPr lang="en-US" altLang="ja-JP" dirty="0" smtClean="0"/>
          </a:p>
          <a:p>
            <a:pPr marL="1314450" lvl="2" indent="-514350">
              <a:buFont typeface="+mj-lt"/>
              <a:buAutoNum type="alphaLcParenR"/>
            </a:pPr>
            <a:r>
              <a:rPr kumimoji="1" lang="ja-JP" altLang="en-US" dirty="0" smtClean="0"/>
              <a:t>着実に進行性で緩徐な認知機能低下で進行が止まることはない</a:t>
            </a:r>
            <a:endParaRPr kumimoji="1" lang="en-US" altLang="ja-JP" dirty="0" smtClean="0"/>
          </a:p>
          <a:p>
            <a:pPr marL="1314450" lvl="2" indent="-514350">
              <a:buFont typeface="+mj-lt"/>
              <a:buAutoNum type="alphaLcParenR"/>
            </a:pPr>
            <a:r>
              <a:rPr lang="ja-JP" altLang="en-US" dirty="0" smtClean="0"/>
              <a:t>混合性の原因がない（他の変性疾患や脳血管疾患、精神疾患）</a:t>
            </a:r>
            <a:endParaRPr lang="en-US" altLang="ja-JP" dirty="0" smtClean="0"/>
          </a:p>
          <a:p>
            <a:pPr marL="514350" indent="-514350">
              <a:buFont typeface="+mj-lt"/>
              <a:buAutoNum type="alphaUcPeriod"/>
            </a:pPr>
            <a:r>
              <a:rPr kumimoji="1" lang="ja-JP" altLang="en-US" dirty="0" smtClean="0">
                <a:solidFill>
                  <a:schemeClr val="accent2"/>
                </a:solidFill>
              </a:rPr>
              <a:t>脳血管障害、他の神経変性疾患、物質の影響、その他の精神・神経疾患または全身疾患ではうまく説明できない。</a:t>
            </a:r>
            <a:endParaRPr kumimoji="1" lang="ja-JP" altLang="en-US" dirty="0">
              <a:solidFill>
                <a:schemeClr val="accent2"/>
              </a:solidFill>
            </a:endParaRPr>
          </a:p>
        </p:txBody>
      </p:sp>
      <p:sp>
        <p:nvSpPr>
          <p:cNvPr id="2" name="タイトル 1"/>
          <p:cNvSpPr>
            <a:spLocks noGrp="1"/>
          </p:cNvSpPr>
          <p:nvPr>
            <p:ph type="title"/>
          </p:nvPr>
        </p:nvSpPr>
        <p:spPr>
          <a:xfrm>
            <a:off x="457200" y="689059"/>
            <a:ext cx="8229600" cy="1143000"/>
          </a:xfrm>
        </p:spPr>
        <p:txBody>
          <a:bodyPr>
            <a:noAutofit/>
          </a:bodyPr>
          <a:lstStyle/>
          <a:p>
            <a:r>
              <a:rPr kumimoji="1" lang="en-US" altLang="ja-JP" sz="3200" dirty="0" smtClean="0"/>
              <a:t>DSM-5</a:t>
            </a:r>
            <a:r>
              <a:rPr kumimoji="1" lang="ja-JP" altLang="en-US" sz="3200" dirty="0" smtClean="0"/>
              <a:t>におけるアルツハイマー型認知症</a:t>
            </a:r>
            <a:r>
              <a:rPr kumimoji="1" lang="en-US" altLang="ja-JP" sz="3200" dirty="0" smtClean="0"/>
              <a:t/>
            </a:r>
            <a:br>
              <a:rPr kumimoji="1" lang="en-US" altLang="ja-JP" sz="3200" dirty="0" smtClean="0"/>
            </a:br>
            <a:r>
              <a:rPr kumimoji="1" lang="en-US" altLang="ja-JP" sz="3200" dirty="0" smtClean="0"/>
              <a:t>(major neurocognitive disorder due to Alzheimer disease)</a:t>
            </a:r>
            <a:r>
              <a:rPr kumimoji="1" lang="ja-JP" altLang="en-US" sz="3200" dirty="0" smtClean="0"/>
              <a:t>の診断基準</a:t>
            </a:r>
            <a:r>
              <a:rPr kumimoji="1" lang="en-US" altLang="ja-JP" sz="3200" dirty="0" smtClean="0"/>
              <a:t/>
            </a:r>
            <a:br>
              <a:rPr kumimoji="1" lang="en-US" altLang="ja-JP" sz="3200" dirty="0" smtClean="0"/>
            </a:br>
            <a:endParaRPr kumimoji="1" lang="ja-JP" altLang="en-US" sz="3200" dirty="0"/>
          </a:p>
        </p:txBody>
      </p:sp>
    </p:spTree>
    <p:extLst>
      <p:ext uri="{BB962C8B-B14F-4D97-AF65-F5344CB8AC3E}">
        <p14:creationId xmlns:p14="http://schemas.microsoft.com/office/powerpoint/2010/main" val="17577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00134"/>
            <a:ext cx="9144000" cy="778098"/>
          </a:xfrm>
        </p:spPr>
        <p:style>
          <a:lnRef idx="1">
            <a:schemeClr val="accent5"/>
          </a:lnRef>
          <a:fillRef idx="2">
            <a:schemeClr val="accent5"/>
          </a:fillRef>
          <a:effectRef idx="1">
            <a:schemeClr val="accent5"/>
          </a:effectRef>
          <a:fontRef idx="minor">
            <a:schemeClr val="dk1"/>
          </a:fontRef>
        </p:style>
        <p:txBody>
          <a:bodyPr/>
          <a:lstStyle/>
          <a:p>
            <a:r>
              <a:rPr kumimoji="1" lang="ja-JP" altLang="en-US" dirty="0" smtClean="0"/>
              <a:t>アルツハイマー型認知症の</a:t>
            </a:r>
            <a:r>
              <a:rPr kumimoji="1" lang="en-US" altLang="ja-JP" dirty="0" smtClean="0"/>
              <a:t>CT/</a:t>
            </a:r>
            <a:r>
              <a:rPr kumimoji="1" lang="ja-JP" altLang="en-US" dirty="0" smtClean="0"/>
              <a:t>ＭＲＩ</a:t>
            </a:r>
            <a:endParaRPr kumimoji="1" lang="ja-JP" altLang="en-US" dirty="0"/>
          </a:p>
        </p:txBody>
      </p:sp>
      <p:sp>
        <p:nvSpPr>
          <p:cNvPr id="5" name="テキスト ボックス 4"/>
          <p:cNvSpPr txBox="1"/>
          <p:nvPr/>
        </p:nvSpPr>
        <p:spPr>
          <a:xfrm>
            <a:off x="576185" y="5373521"/>
            <a:ext cx="2566027" cy="369332"/>
          </a:xfrm>
          <a:prstGeom prst="rect">
            <a:avLst/>
          </a:prstGeom>
          <a:noFill/>
        </p:spPr>
        <p:txBody>
          <a:bodyPr wrap="none" rtlCol="0">
            <a:spAutoFit/>
          </a:bodyPr>
          <a:lstStyle/>
          <a:p>
            <a:r>
              <a:rPr kumimoji="1" lang="ja-JP" altLang="en-US" b="1" dirty="0" smtClean="0">
                <a:solidFill>
                  <a:srgbClr val="FF0000"/>
                </a:solidFill>
              </a:rPr>
              <a:t>ナマズのひげがあるか？</a:t>
            </a:r>
            <a:endParaRPr kumimoji="1" lang="ja-JP" altLang="en-US" b="1" dirty="0">
              <a:solidFill>
                <a:srgbClr val="FF0000"/>
              </a:solidFill>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51069092"/>
              </p:ext>
            </p:extLst>
          </p:nvPr>
        </p:nvGraphicFramePr>
        <p:xfrm>
          <a:off x="39106" y="1669835"/>
          <a:ext cx="9104894" cy="3703686"/>
        </p:xfrm>
        <a:graphic>
          <a:graphicData uri="http://schemas.openxmlformats.org/presentationml/2006/ole">
            <mc:AlternateContent xmlns:mc="http://schemas.openxmlformats.org/markup-compatibility/2006">
              <mc:Choice xmlns:v="urn:schemas-microsoft-com:vml" Requires="v">
                <p:oleObj spid="_x0000_s9260" name="文書" r:id="rId4" imgW="7493000" imgH="3048000" progId="Word.Document.12">
                  <p:embed/>
                </p:oleObj>
              </mc:Choice>
              <mc:Fallback>
                <p:oleObj name="文書" r:id="rId4" imgW="7493000" imgH="3048000" progId="Word.Document.12">
                  <p:embed/>
                  <p:pic>
                    <p:nvPicPr>
                      <p:cNvPr id="0" name=""/>
                      <p:cNvPicPr/>
                      <p:nvPr/>
                    </p:nvPicPr>
                    <p:blipFill>
                      <a:blip r:embed="rId5"/>
                      <a:stretch>
                        <a:fillRect/>
                      </a:stretch>
                    </p:blipFill>
                    <p:spPr>
                      <a:xfrm>
                        <a:off x="39106" y="1669835"/>
                        <a:ext cx="9104894" cy="3703686"/>
                      </a:xfrm>
                      <a:prstGeom prst="rect">
                        <a:avLst/>
                      </a:prstGeom>
                    </p:spPr>
                  </p:pic>
                </p:oleObj>
              </mc:Fallback>
            </mc:AlternateContent>
          </a:graphicData>
        </a:graphic>
      </p:graphicFrame>
    </p:spTree>
    <p:extLst>
      <p:ext uri="{BB962C8B-B14F-4D97-AF65-F5344CB8AC3E}">
        <p14:creationId xmlns:p14="http://schemas.microsoft.com/office/powerpoint/2010/main" val="28898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900" fill="hold"/>
                                        <p:tgtEl>
                                          <p:spTgt spid="5"/>
                                        </p:tgtEl>
                                        <p:attrNameLst>
                                          <p:attrName>ppt_x</p:attrName>
                                        </p:attrNameLst>
                                      </p:cBhvr>
                                      <p:tavLst>
                                        <p:tav tm="0">
                                          <p:val>
                                            <p:strVal val="#ppt_x"/>
                                          </p:val>
                                        </p:tav>
                                        <p:tav tm="100000">
                                          <p:val>
                                            <p:strVal val="#ppt_x"/>
                                          </p:val>
                                        </p:tav>
                                      </p:tavLst>
                                    </p:anim>
                                    <p:anim calcmode="lin" valueType="num">
                                      <p:cBhvr additive="base">
                                        <p:cTn id="14" dur="9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3620"/>
            <a:ext cx="9144000" cy="741084"/>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altLang="ja-JP" b="1" dirty="0" smtClean="0">
                <a:solidFill>
                  <a:schemeClr val="tx1"/>
                </a:solidFill>
                <a:latin typeface="ＭＳ Ｐゴシック" charset="-128"/>
                <a:ea typeface="ＭＳ Ｐゴシック" charset="-128"/>
              </a:rPr>
              <a:t/>
            </a:r>
            <a:br>
              <a:rPr lang="en-US" altLang="ja-JP" b="1" dirty="0" smtClean="0">
                <a:solidFill>
                  <a:schemeClr val="tx1"/>
                </a:solidFill>
                <a:latin typeface="ＭＳ Ｐゴシック" charset="-128"/>
                <a:ea typeface="ＭＳ Ｐゴシック" charset="-128"/>
              </a:rPr>
            </a:br>
            <a:r>
              <a:rPr lang="ja-JP" altLang="en-US" b="1" dirty="0" smtClean="0">
                <a:solidFill>
                  <a:schemeClr val="tx1"/>
                </a:solidFill>
                <a:latin typeface="ＭＳ Ｐゴシック" charset="-128"/>
                <a:ea typeface="ＭＳ Ｐゴシック" charset="-128"/>
              </a:rPr>
              <a:t>アルツハイマー型</a:t>
            </a:r>
            <a:r>
              <a:rPr lang="ja-JP" altLang="en-US" b="1" dirty="0">
                <a:solidFill>
                  <a:schemeClr val="tx1"/>
                </a:solidFill>
                <a:latin typeface="ＭＳ Ｐゴシック" charset="-128"/>
                <a:ea typeface="ＭＳ Ｐゴシック" charset="-128"/>
              </a:rPr>
              <a:t>認知</a:t>
            </a:r>
            <a:r>
              <a:rPr lang="ja-JP" altLang="en-US" b="1" dirty="0" smtClean="0">
                <a:solidFill>
                  <a:schemeClr val="tx1"/>
                </a:solidFill>
                <a:latin typeface="ＭＳ Ｐゴシック" charset="-128"/>
                <a:ea typeface="ＭＳ Ｐゴシック" charset="-128"/>
              </a:rPr>
              <a:t>症の血流低下</a:t>
            </a:r>
            <a:r>
              <a:rPr lang="en-US" altLang="ja-JP" b="1" dirty="0">
                <a:solidFill>
                  <a:schemeClr val="tx1"/>
                </a:solidFill>
                <a:latin typeface="ＭＳ Ｐゴシック" charset="-128"/>
                <a:ea typeface="ＭＳ Ｐゴシック" charset="-128"/>
              </a:rPr>
              <a:t/>
            </a:r>
            <a:br>
              <a:rPr lang="en-US" altLang="ja-JP" b="1" dirty="0">
                <a:solidFill>
                  <a:schemeClr val="tx1"/>
                </a:solidFill>
                <a:latin typeface="ＭＳ Ｐゴシック" charset="-128"/>
                <a:ea typeface="ＭＳ Ｐゴシック" charset="-128"/>
              </a:rPr>
            </a:br>
            <a:endParaRPr kumimoji="1" lang="ja-JP" altLang="en-US" dirty="0">
              <a:solidFill>
                <a:schemeClr val="tx1"/>
              </a:solidFill>
            </a:endParaRPr>
          </a:p>
        </p:txBody>
      </p:sp>
      <p:pic>
        <p:nvPicPr>
          <p:cNvPr id="4" name="図 3"/>
          <p:cNvPicPr/>
          <p:nvPr/>
        </p:nvPicPr>
        <p:blipFill rotWithShape="1">
          <a:blip r:embed="rId3">
            <a:extLst>
              <a:ext uri="{28A0092B-C50C-407E-A947-70E740481C1C}">
                <a14:useLocalDpi xmlns:a14="http://schemas.microsoft.com/office/drawing/2010/main" val="0"/>
              </a:ext>
            </a:extLst>
          </a:blip>
          <a:srcRect l="9743" r="5920" b="48908"/>
          <a:stretch/>
        </p:blipFill>
        <p:spPr bwMode="auto">
          <a:xfrm>
            <a:off x="366434" y="858353"/>
            <a:ext cx="7794230" cy="5703390"/>
          </a:xfrm>
          <a:prstGeom prst="rect">
            <a:avLst/>
          </a:prstGeom>
          <a:noFill/>
          <a:ln>
            <a:noFill/>
          </a:ln>
        </p:spPr>
      </p:pic>
      <p:graphicFrame>
        <p:nvGraphicFramePr>
          <p:cNvPr id="3" name="オブジェクト 2"/>
          <p:cNvGraphicFramePr>
            <a:graphicFrameLocks noChangeAspect="1"/>
          </p:cNvGraphicFramePr>
          <p:nvPr>
            <p:extLst>
              <p:ext uri="{D42A27DB-BD31-4B8C-83A1-F6EECF244321}">
                <p14:modId xmlns:p14="http://schemas.microsoft.com/office/powerpoint/2010/main" val="3161550538"/>
              </p:ext>
            </p:extLst>
          </p:nvPr>
        </p:nvGraphicFramePr>
        <p:xfrm>
          <a:off x="634979" y="3465043"/>
          <a:ext cx="2498878" cy="2767468"/>
        </p:xfrm>
        <a:graphic>
          <a:graphicData uri="http://schemas.openxmlformats.org/presentationml/2006/ole">
            <mc:AlternateContent xmlns:mc="http://schemas.openxmlformats.org/markup-compatibility/2006">
              <mc:Choice xmlns:v="urn:schemas-microsoft-com:vml" Requires="v">
                <p:oleObj spid="_x0000_s1182" name="Image" r:id="rId4" imgW="1829217" imgH="1956936" progId="Photoshop.Image.4">
                  <p:embed/>
                </p:oleObj>
              </mc:Choice>
              <mc:Fallback>
                <p:oleObj name="Image" r:id="rId4" imgW="1829217" imgH="1956936"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79" y="3465043"/>
                        <a:ext cx="2498878" cy="2767468"/>
                      </a:xfrm>
                      <a:prstGeom prst="rect">
                        <a:avLst/>
                      </a:prstGeom>
                      <a:noFill/>
                      <a:ln>
                        <a:noFill/>
                      </a:ln>
                      <a:effectLst/>
                    </p:spPr>
                  </p:pic>
                </p:oleObj>
              </mc:Fallback>
            </mc:AlternateContent>
          </a:graphicData>
        </a:graphic>
      </p:graphicFrame>
      <p:sp>
        <p:nvSpPr>
          <p:cNvPr id="5" name="テキスト ボックス 4"/>
          <p:cNvSpPr txBox="1"/>
          <p:nvPr/>
        </p:nvSpPr>
        <p:spPr>
          <a:xfrm>
            <a:off x="4730260" y="6488668"/>
            <a:ext cx="4285147" cy="369332"/>
          </a:xfrm>
          <a:prstGeom prst="rect">
            <a:avLst/>
          </a:prstGeom>
          <a:noFill/>
        </p:spPr>
        <p:txBody>
          <a:bodyPr wrap="none" rtlCol="0">
            <a:spAutoFit/>
          </a:bodyPr>
          <a:lstStyle/>
          <a:p>
            <a:r>
              <a:rPr kumimoji="1" lang="ja-JP" altLang="en-US" dirty="0" smtClean="0"/>
              <a:t>画像：認知症トータルケア　日本医師会より</a:t>
            </a:r>
            <a:endParaRPr kumimoji="1" lang="ja-JP" altLang="en-US" dirty="0"/>
          </a:p>
        </p:txBody>
      </p:sp>
    </p:spTree>
    <p:extLst>
      <p:ext uri="{BB962C8B-B14F-4D97-AF65-F5344CB8AC3E}">
        <p14:creationId xmlns:p14="http://schemas.microsoft.com/office/powerpoint/2010/main" val="3148054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アミロイド仮説</a:t>
            </a:r>
            <a:endParaRPr kumimoji="1" lang="ja-JP" altLang="en-US" dirty="0"/>
          </a:p>
        </p:txBody>
      </p:sp>
      <p:cxnSp>
        <p:nvCxnSpPr>
          <p:cNvPr id="4" name="直線コネクタ 3"/>
          <p:cNvCxnSpPr/>
          <p:nvPr/>
        </p:nvCxnSpPr>
        <p:spPr>
          <a:xfrm flipV="1">
            <a:off x="938696" y="2213593"/>
            <a:ext cx="7509565" cy="55217"/>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直線コネクタ 4"/>
          <p:cNvCxnSpPr/>
          <p:nvPr/>
        </p:nvCxnSpPr>
        <p:spPr>
          <a:xfrm flipV="1">
            <a:off x="938696" y="5839792"/>
            <a:ext cx="7509565" cy="55217"/>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954696" y="1844261"/>
            <a:ext cx="5282817" cy="369332"/>
          </a:xfrm>
          <a:prstGeom prst="rect">
            <a:avLst/>
          </a:prstGeom>
          <a:noFill/>
        </p:spPr>
        <p:txBody>
          <a:bodyPr wrap="none" rtlCol="0">
            <a:spAutoFit/>
          </a:bodyPr>
          <a:lstStyle/>
          <a:p>
            <a:r>
              <a:rPr kumimoji="1" lang="ja-JP" altLang="en-US" dirty="0" smtClean="0"/>
              <a:t>５０歳　　　　　　　６０歳　　　　　　７０歳　　　　　　８０歳</a:t>
            </a:r>
            <a:endParaRPr kumimoji="1" lang="ja-JP" altLang="en-US" dirty="0"/>
          </a:p>
        </p:txBody>
      </p:sp>
      <p:cxnSp>
        <p:nvCxnSpPr>
          <p:cNvPr id="8" name="曲線コネクタ 7"/>
          <p:cNvCxnSpPr/>
          <p:nvPr/>
        </p:nvCxnSpPr>
        <p:spPr>
          <a:xfrm flipV="1">
            <a:off x="1954696" y="5345043"/>
            <a:ext cx="1060174" cy="49474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3014870" y="5345043"/>
            <a:ext cx="50137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曲線コネクタ 12"/>
          <p:cNvCxnSpPr/>
          <p:nvPr/>
        </p:nvCxnSpPr>
        <p:spPr>
          <a:xfrm rot="5400000" flipH="1" flipV="1">
            <a:off x="4113697" y="4191000"/>
            <a:ext cx="1358348" cy="949741"/>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5267742" y="3986696"/>
            <a:ext cx="24737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曲線コネクタ 17"/>
          <p:cNvCxnSpPr/>
          <p:nvPr/>
        </p:nvCxnSpPr>
        <p:spPr>
          <a:xfrm flipV="1">
            <a:off x="5709479" y="3279913"/>
            <a:ext cx="728872" cy="706784"/>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V="1">
            <a:off x="6438351" y="2959652"/>
            <a:ext cx="1303127" cy="320261"/>
          </a:xfrm>
          <a:prstGeom prst="line">
            <a:avLst/>
          </a:prstGeom>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2787186" y="5470460"/>
            <a:ext cx="5661075" cy="369332"/>
          </a:xfrm>
          <a:prstGeom prst="rect">
            <a:avLst/>
          </a:prstGeom>
          <a:noFill/>
        </p:spPr>
        <p:txBody>
          <a:bodyPr wrap="none" rtlCol="0">
            <a:spAutoFit/>
          </a:bodyPr>
          <a:lstStyle/>
          <a:p>
            <a:r>
              <a:rPr kumimoji="1" lang="ja-JP" altLang="en-US" dirty="0" smtClean="0"/>
              <a:t>アミロイド</a:t>
            </a:r>
            <a:r>
              <a:rPr kumimoji="1" lang="en-US" altLang="ja-JP" dirty="0" smtClean="0"/>
              <a:t>β</a:t>
            </a:r>
            <a:r>
              <a:rPr kumimoji="1" lang="ja-JP" altLang="en-US" dirty="0" smtClean="0"/>
              <a:t>がたまる　</a:t>
            </a:r>
            <a:r>
              <a:rPr kumimoji="1" lang="en-US" altLang="ja-JP" dirty="0" smtClean="0"/>
              <a:t>50</a:t>
            </a:r>
            <a:r>
              <a:rPr kumimoji="1" lang="ja-JP" altLang="en-US" dirty="0" smtClean="0"/>
              <a:t>代くらいから　溜まっても症状なし</a:t>
            </a:r>
            <a:endParaRPr kumimoji="1" lang="ja-JP" altLang="en-US" dirty="0"/>
          </a:p>
        </p:txBody>
      </p:sp>
      <p:sp>
        <p:nvSpPr>
          <p:cNvPr id="23" name="テキスト ボックス 22"/>
          <p:cNvSpPr txBox="1"/>
          <p:nvPr/>
        </p:nvSpPr>
        <p:spPr>
          <a:xfrm>
            <a:off x="5046870" y="4710667"/>
            <a:ext cx="1888858" cy="369332"/>
          </a:xfrm>
          <a:prstGeom prst="rect">
            <a:avLst/>
          </a:prstGeom>
          <a:noFill/>
        </p:spPr>
        <p:txBody>
          <a:bodyPr wrap="none" rtlCol="0">
            <a:spAutoFit/>
          </a:bodyPr>
          <a:lstStyle/>
          <a:p>
            <a:r>
              <a:rPr kumimoji="1" lang="ja-JP" altLang="en-US" dirty="0" smtClean="0"/>
              <a:t>タウ蛋白が溜まる</a:t>
            </a:r>
            <a:endParaRPr kumimoji="1" lang="ja-JP" altLang="en-US" dirty="0"/>
          </a:p>
        </p:txBody>
      </p:sp>
      <p:sp>
        <p:nvSpPr>
          <p:cNvPr id="24" name="テキスト ボックス 23"/>
          <p:cNvSpPr txBox="1"/>
          <p:nvPr/>
        </p:nvSpPr>
        <p:spPr>
          <a:xfrm>
            <a:off x="6372465" y="3365356"/>
            <a:ext cx="563263" cy="646331"/>
          </a:xfrm>
          <a:prstGeom prst="rect">
            <a:avLst/>
          </a:prstGeom>
          <a:noFill/>
        </p:spPr>
        <p:txBody>
          <a:bodyPr wrap="none" rtlCol="0">
            <a:spAutoFit/>
          </a:bodyPr>
          <a:lstStyle/>
          <a:p>
            <a:r>
              <a:rPr kumimoji="1" lang="en-US" altLang="ja-JP" dirty="0" smtClean="0"/>
              <a:t>MCI</a:t>
            </a:r>
          </a:p>
          <a:p>
            <a:endParaRPr kumimoji="1" lang="ja-JP" altLang="en-US" dirty="0"/>
          </a:p>
        </p:txBody>
      </p:sp>
      <p:sp>
        <p:nvSpPr>
          <p:cNvPr id="25" name="テキスト ボックス 24"/>
          <p:cNvSpPr txBox="1"/>
          <p:nvPr/>
        </p:nvSpPr>
        <p:spPr>
          <a:xfrm>
            <a:off x="7476435" y="3133443"/>
            <a:ext cx="460245" cy="646331"/>
          </a:xfrm>
          <a:prstGeom prst="rect">
            <a:avLst/>
          </a:prstGeom>
          <a:noFill/>
        </p:spPr>
        <p:txBody>
          <a:bodyPr wrap="none" rtlCol="0">
            <a:spAutoFit/>
          </a:bodyPr>
          <a:lstStyle/>
          <a:p>
            <a:r>
              <a:rPr kumimoji="1" lang="en-US" altLang="ja-JP" dirty="0" smtClean="0"/>
              <a:t>AD</a:t>
            </a:r>
          </a:p>
          <a:p>
            <a:endParaRPr kumimoji="1" lang="ja-JP" altLang="en-US" dirty="0"/>
          </a:p>
        </p:txBody>
      </p:sp>
      <p:sp>
        <p:nvSpPr>
          <p:cNvPr id="3" name="テキスト ボックス 2"/>
          <p:cNvSpPr txBox="1"/>
          <p:nvPr/>
        </p:nvSpPr>
        <p:spPr>
          <a:xfrm>
            <a:off x="659504" y="5285794"/>
            <a:ext cx="1107996" cy="369332"/>
          </a:xfrm>
          <a:prstGeom prst="rect">
            <a:avLst/>
          </a:prstGeom>
          <a:noFill/>
        </p:spPr>
        <p:txBody>
          <a:bodyPr wrap="none" rtlCol="0">
            <a:spAutoFit/>
          </a:bodyPr>
          <a:lstStyle/>
          <a:p>
            <a:r>
              <a:rPr kumimoji="1" lang="ja-JP" altLang="en-US" dirty="0" smtClean="0"/>
              <a:t>アミロイド</a:t>
            </a:r>
            <a:endParaRPr kumimoji="1" lang="ja-JP" altLang="en-US" dirty="0"/>
          </a:p>
        </p:txBody>
      </p:sp>
      <p:sp>
        <p:nvSpPr>
          <p:cNvPr id="7" name="テキスト ボックス 6"/>
          <p:cNvSpPr txBox="1"/>
          <p:nvPr/>
        </p:nvSpPr>
        <p:spPr>
          <a:xfrm>
            <a:off x="1954696" y="4704297"/>
            <a:ext cx="578704" cy="369332"/>
          </a:xfrm>
          <a:prstGeom prst="rect">
            <a:avLst/>
          </a:prstGeom>
          <a:noFill/>
        </p:spPr>
        <p:txBody>
          <a:bodyPr wrap="none" rtlCol="0">
            <a:spAutoFit/>
          </a:bodyPr>
          <a:lstStyle/>
          <a:p>
            <a:r>
              <a:rPr kumimoji="1" lang="ja-JP" altLang="en-US" dirty="0" smtClean="0"/>
              <a:t>タウ</a:t>
            </a:r>
            <a:endParaRPr kumimoji="1" lang="ja-JP" altLang="en-US" dirty="0"/>
          </a:p>
        </p:txBody>
      </p:sp>
      <p:sp>
        <p:nvSpPr>
          <p:cNvPr id="9" name="テキスト ボックス 8"/>
          <p:cNvSpPr txBox="1"/>
          <p:nvPr/>
        </p:nvSpPr>
        <p:spPr>
          <a:xfrm>
            <a:off x="2225999" y="3779774"/>
            <a:ext cx="1800493" cy="369332"/>
          </a:xfrm>
          <a:prstGeom prst="rect">
            <a:avLst/>
          </a:prstGeom>
          <a:noFill/>
        </p:spPr>
        <p:txBody>
          <a:bodyPr wrap="none" rtlCol="0">
            <a:spAutoFit/>
          </a:bodyPr>
          <a:lstStyle/>
          <a:p>
            <a:r>
              <a:rPr kumimoji="1" lang="ja-JP" altLang="en-US" dirty="0" smtClean="0"/>
              <a:t>神経原繊維変化</a:t>
            </a:r>
            <a:endParaRPr kumimoji="1" lang="ja-JP" altLang="en-US" dirty="0"/>
          </a:p>
        </p:txBody>
      </p:sp>
      <p:sp>
        <p:nvSpPr>
          <p:cNvPr id="11" name="テキスト ボックス 10"/>
          <p:cNvSpPr txBox="1"/>
          <p:nvPr/>
        </p:nvSpPr>
        <p:spPr>
          <a:xfrm>
            <a:off x="3264478" y="3121888"/>
            <a:ext cx="1338828" cy="369332"/>
          </a:xfrm>
          <a:prstGeom prst="rect">
            <a:avLst/>
          </a:prstGeom>
          <a:noFill/>
        </p:spPr>
        <p:txBody>
          <a:bodyPr wrap="none" rtlCol="0">
            <a:spAutoFit/>
          </a:bodyPr>
          <a:lstStyle/>
          <a:p>
            <a:r>
              <a:rPr kumimoji="1" lang="ja-JP" altLang="en-US" dirty="0" smtClean="0"/>
              <a:t>神経細胞死</a:t>
            </a:r>
            <a:endParaRPr kumimoji="1" lang="ja-JP" altLang="en-US" dirty="0"/>
          </a:p>
        </p:txBody>
      </p:sp>
      <p:sp>
        <p:nvSpPr>
          <p:cNvPr id="12" name="テキスト ボックス 11"/>
          <p:cNvSpPr txBox="1"/>
          <p:nvPr/>
        </p:nvSpPr>
        <p:spPr>
          <a:xfrm>
            <a:off x="4494787" y="2561286"/>
            <a:ext cx="877163" cy="369332"/>
          </a:xfrm>
          <a:prstGeom prst="rect">
            <a:avLst/>
          </a:prstGeom>
          <a:noFill/>
        </p:spPr>
        <p:txBody>
          <a:bodyPr wrap="none" rtlCol="0">
            <a:spAutoFit/>
          </a:bodyPr>
          <a:lstStyle/>
          <a:p>
            <a:r>
              <a:rPr kumimoji="1" lang="ja-JP" altLang="en-US" dirty="0" smtClean="0"/>
              <a:t>認知症</a:t>
            </a:r>
            <a:endParaRPr kumimoji="1" lang="ja-JP" altLang="en-US" dirty="0"/>
          </a:p>
        </p:txBody>
      </p:sp>
      <p:cxnSp>
        <p:nvCxnSpPr>
          <p:cNvPr id="30" name="直線矢印コネクタ 29"/>
          <p:cNvCxnSpPr/>
          <p:nvPr/>
        </p:nvCxnSpPr>
        <p:spPr>
          <a:xfrm flipV="1">
            <a:off x="1414071" y="5079999"/>
            <a:ext cx="353429" cy="205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flipV="1">
            <a:off x="2533400" y="4255561"/>
            <a:ext cx="373302" cy="3142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V="1">
            <a:off x="3522085" y="3491220"/>
            <a:ext cx="288051" cy="288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flipV="1">
            <a:off x="4318000" y="2930618"/>
            <a:ext cx="285306" cy="202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正方形/長方形 13"/>
          <p:cNvSpPr/>
          <p:nvPr/>
        </p:nvSpPr>
        <p:spPr>
          <a:xfrm>
            <a:off x="1099038" y="5989712"/>
            <a:ext cx="6837642" cy="646331"/>
          </a:xfrm>
          <a:prstGeom prst="rect">
            <a:avLst/>
          </a:prstGeom>
        </p:spPr>
        <p:txBody>
          <a:bodyPr wrap="square">
            <a:spAutoFit/>
          </a:bodyPr>
          <a:lstStyle/>
          <a:p>
            <a:r>
              <a:rPr lang="ja-JP" altLang="en-US" b="1" dirty="0" smtClean="0">
                <a:solidFill>
                  <a:srgbClr val="FF0000"/>
                </a:solidFill>
              </a:rPr>
              <a:t>説明しきれない点：大脳</a:t>
            </a:r>
            <a:r>
              <a:rPr lang="ja-JP" altLang="en-US" b="1" dirty="0">
                <a:solidFill>
                  <a:srgbClr val="FF0000"/>
                </a:solidFill>
              </a:rPr>
              <a:t>皮質に当てはまるが、海馬では、まずタウの蓄積、それからアミロイドとなっている</a:t>
            </a:r>
          </a:p>
        </p:txBody>
      </p:sp>
    </p:spTree>
    <p:extLst>
      <p:ext uri="{BB962C8B-B14F-4D97-AF65-F5344CB8AC3E}">
        <p14:creationId xmlns:p14="http://schemas.microsoft.com/office/powerpoint/2010/main" val="3268125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9504" y="274638"/>
            <a:ext cx="8229600" cy="1143000"/>
          </a:xfrm>
        </p:spPr>
        <p:txBody>
          <a:bodyPr/>
          <a:lstStyle/>
          <a:p>
            <a:r>
              <a:rPr lang="ja-JP" altLang="en-US" dirty="0" smtClean="0"/>
              <a:t>A</a:t>
            </a:r>
            <a:r>
              <a:rPr lang="en-US" altLang="ja-JP" dirty="0" smtClean="0"/>
              <a:t>D</a:t>
            </a:r>
            <a:r>
              <a:rPr lang="ja-JP" altLang="en-US" dirty="0" smtClean="0"/>
              <a:t>の病態とバイオマーカー、治療</a:t>
            </a:r>
            <a:endParaRPr kumimoji="1" lang="ja-JP" altLang="en-US" dirty="0"/>
          </a:p>
        </p:txBody>
      </p:sp>
      <p:sp>
        <p:nvSpPr>
          <p:cNvPr id="3" name="テキスト ボックス 2"/>
          <p:cNvSpPr txBox="1"/>
          <p:nvPr/>
        </p:nvSpPr>
        <p:spPr>
          <a:xfrm>
            <a:off x="319079" y="3851612"/>
            <a:ext cx="1369951" cy="608062"/>
          </a:xfrm>
          <a:prstGeom prst="rect">
            <a:avLst/>
          </a:prstGeom>
          <a:noFill/>
        </p:spPr>
        <p:txBody>
          <a:bodyPr wrap="square" rtlCol="0">
            <a:spAutoFit/>
          </a:bodyPr>
          <a:lstStyle/>
          <a:p>
            <a:r>
              <a:rPr kumimoji="1" lang="ja-JP" altLang="en-US" sz="3200" dirty="0" smtClean="0"/>
              <a:t>アミロイド</a:t>
            </a:r>
            <a:r>
              <a:rPr kumimoji="1" lang="en-US" altLang="ja-JP" sz="3200" dirty="0" smtClean="0"/>
              <a:t>β</a:t>
            </a:r>
            <a:endParaRPr kumimoji="1" lang="ja-JP" altLang="en-US" sz="3200" dirty="0"/>
          </a:p>
        </p:txBody>
      </p:sp>
      <p:sp>
        <p:nvSpPr>
          <p:cNvPr id="7" name="テキスト ボックス 6"/>
          <p:cNvSpPr txBox="1"/>
          <p:nvPr/>
        </p:nvSpPr>
        <p:spPr>
          <a:xfrm>
            <a:off x="2235904" y="4048408"/>
            <a:ext cx="1200777" cy="330091"/>
          </a:xfrm>
          <a:prstGeom prst="rect">
            <a:avLst/>
          </a:prstGeom>
          <a:noFill/>
        </p:spPr>
        <p:txBody>
          <a:bodyPr wrap="square" rtlCol="0">
            <a:spAutoFit/>
          </a:bodyPr>
          <a:lstStyle/>
          <a:p>
            <a:r>
              <a:rPr kumimoji="1" lang="ja-JP" altLang="en-US" sz="3200" dirty="0" smtClean="0"/>
              <a:t>タウ</a:t>
            </a:r>
            <a:endParaRPr kumimoji="1" lang="ja-JP" altLang="en-US" sz="3200" dirty="0"/>
          </a:p>
        </p:txBody>
      </p:sp>
      <p:sp>
        <p:nvSpPr>
          <p:cNvPr id="11" name="テキスト ボックス 10"/>
          <p:cNvSpPr txBox="1"/>
          <p:nvPr/>
        </p:nvSpPr>
        <p:spPr>
          <a:xfrm>
            <a:off x="4517172" y="4022837"/>
            <a:ext cx="2396066" cy="330091"/>
          </a:xfrm>
          <a:prstGeom prst="rect">
            <a:avLst/>
          </a:prstGeom>
          <a:noFill/>
        </p:spPr>
        <p:txBody>
          <a:bodyPr wrap="square" rtlCol="0">
            <a:spAutoFit/>
          </a:bodyPr>
          <a:lstStyle/>
          <a:p>
            <a:r>
              <a:rPr kumimoji="1" lang="ja-JP" altLang="en-US" sz="3200" dirty="0" smtClean="0"/>
              <a:t>神経細胞死</a:t>
            </a:r>
            <a:endParaRPr kumimoji="1" lang="ja-JP" altLang="en-US" sz="3200" dirty="0"/>
          </a:p>
        </p:txBody>
      </p:sp>
      <p:sp>
        <p:nvSpPr>
          <p:cNvPr id="12" name="テキスト ボックス 11"/>
          <p:cNvSpPr txBox="1"/>
          <p:nvPr/>
        </p:nvSpPr>
        <p:spPr>
          <a:xfrm>
            <a:off x="7689541" y="4037017"/>
            <a:ext cx="1415772" cy="330091"/>
          </a:xfrm>
          <a:prstGeom prst="rect">
            <a:avLst/>
          </a:prstGeom>
          <a:noFill/>
        </p:spPr>
        <p:txBody>
          <a:bodyPr wrap="none" rtlCol="0">
            <a:spAutoFit/>
          </a:bodyPr>
          <a:lstStyle/>
          <a:p>
            <a:r>
              <a:rPr kumimoji="1" lang="ja-JP" altLang="en-US" sz="3200" dirty="0" smtClean="0"/>
              <a:t>認知症</a:t>
            </a:r>
            <a:endParaRPr kumimoji="1" lang="ja-JP" altLang="en-US" sz="3200" dirty="0"/>
          </a:p>
        </p:txBody>
      </p:sp>
      <p:cxnSp>
        <p:nvCxnSpPr>
          <p:cNvPr id="30" name="直線矢印コネクタ 29"/>
          <p:cNvCxnSpPr/>
          <p:nvPr/>
        </p:nvCxnSpPr>
        <p:spPr>
          <a:xfrm flipV="1">
            <a:off x="1590785" y="4378498"/>
            <a:ext cx="353429"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a:off x="3598516" y="4352927"/>
            <a:ext cx="50180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a:off x="6913238" y="4352927"/>
            <a:ext cx="5106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378204" y="1942217"/>
            <a:ext cx="1212581" cy="2031325"/>
          </a:xfrm>
          <a:prstGeom prst="rect">
            <a:avLst/>
          </a:prstGeom>
          <a:noFill/>
        </p:spPr>
        <p:txBody>
          <a:bodyPr wrap="square" rtlCol="0">
            <a:spAutoFit/>
          </a:bodyPr>
          <a:lstStyle/>
          <a:p>
            <a:r>
              <a:rPr kumimoji="1" lang="ja-JP" altLang="en-US" dirty="0" smtClean="0"/>
              <a:t>アミロイド</a:t>
            </a:r>
            <a:r>
              <a:rPr kumimoji="1" lang="en-US" altLang="ja-JP" dirty="0" smtClean="0"/>
              <a:t>PET</a:t>
            </a:r>
          </a:p>
          <a:p>
            <a:endParaRPr lang="en-US" altLang="ja-JP" dirty="0"/>
          </a:p>
          <a:p>
            <a:r>
              <a:rPr lang="en-US" altLang="ja-JP" dirty="0" smtClean="0"/>
              <a:t>CSF:</a:t>
            </a:r>
          </a:p>
          <a:p>
            <a:r>
              <a:rPr lang="ja-JP" altLang="en-US" dirty="0" smtClean="0"/>
              <a:t>アミロイドバイオマーカー</a:t>
            </a:r>
            <a:endParaRPr kumimoji="1" lang="ja-JP" altLang="en-US" dirty="0"/>
          </a:p>
        </p:txBody>
      </p:sp>
      <p:sp>
        <p:nvSpPr>
          <p:cNvPr id="31" name="テキスト ボックス 30"/>
          <p:cNvSpPr txBox="1"/>
          <p:nvPr/>
        </p:nvSpPr>
        <p:spPr>
          <a:xfrm>
            <a:off x="2818554" y="2617967"/>
            <a:ext cx="877248" cy="1200329"/>
          </a:xfrm>
          <a:prstGeom prst="rect">
            <a:avLst/>
          </a:prstGeom>
          <a:noFill/>
        </p:spPr>
        <p:txBody>
          <a:bodyPr wrap="square" rtlCol="0">
            <a:spAutoFit/>
          </a:bodyPr>
          <a:lstStyle/>
          <a:p>
            <a:r>
              <a:rPr kumimoji="1" lang="en-US" altLang="ja-JP" dirty="0" smtClean="0"/>
              <a:t>CSF:</a:t>
            </a:r>
            <a:r>
              <a:rPr kumimoji="1" lang="ja-JP" altLang="en-US" dirty="0" smtClean="0"/>
              <a:t>タウバイオマーカー</a:t>
            </a:r>
            <a:endParaRPr kumimoji="1" lang="ja-JP" altLang="en-US" dirty="0"/>
          </a:p>
        </p:txBody>
      </p:sp>
      <p:sp>
        <p:nvSpPr>
          <p:cNvPr id="33" name="テキスト ボックス 32"/>
          <p:cNvSpPr txBox="1"/>
          <p:nvPr/>
        </p:nvSpPr>
        <p:spPr>
          <a:xfrm>
            <a:off x="4868271" y="2878026"/>
            <a:ext cx="1335559" cy="646331"/>
          </a:xfrm>
          <a:prstGeom prst="rect">
            <a:avLst/>
          </a:prstGeom>
          <a:noFill/>
        </p:spPr>
        <p:txBody>
          <a:bodyPr wrap="none" rtlCol="0">
            <a:spAutoFit/>
          </a:bodyPr>
          <a:lstStyle/>
          <a:p>
            <a:r>
              <a:rPr kumimoji="1" lang="ja-JP" altLang="en-US" dirty="0" smtClean="0"/>
              <a:t>シンチ　</a:t>
            </a:r>
            <a:r>
              <a:rPr kumimoji="1" lang="en-US" altLang="ja-JP" dirty="0" smtClean="0"/>
              <a:t>MRI</a:t>
            </a:r>
          </a:p>
          <a:p>
            <a:endParaRPr kumimoji="1" lang="ja-JP" altLang="en-US" dirty="0"/>
          </a:p>
        </p:txBody>
      </p:sp>
      <p:sp>
        <p:nvSpPr>
          <p:cNvPr id="35" name="テキスト ボックス 34"/>
          <p:cNvSpPr txBox="1"/>
          <p:nvPr/>
        </p:nvSpPr>
        <p:spPr>
          <a:xfrm>
            <a:off x="7882138" y="2871525"/>
            <a:ext cx="798153" cy="646331"/>
          </a:xfrm>
          <a:prstGeom prst="rect">
            <a:avLst/>
          </a:prstGeom>
          <a:noFill/>
        </p:spPr>
        <p:txBody>
          <a:bodyPr wrap="none" rtlCol="0">
            <a:spAutoFit/>
          </a:bodyPr>
          <a:lstStyle/>
          <a:p>
            <a:r>
              <a:rPr kumimoji="1" lang="en-US" altLang="ja-JP" dirty="0" smtClean="0"/>
              <a:t>MMSE</a:t>
            </a:r>
          </a:p>
          <a:p>
            <a:endParaRPr kumimoji="1" lang="ja-JP" altLang="en-US" dirty="0"/>
          </a:p>
        </p:txBody>
      </p:sp>
      <p:sp>
        <p:nvSpPr>
          <p:cNvPr id="37" name="テキスト ボックス 36"/>
          <p:cNvSpPr txBox="1"/>
          <p:nvPr/>
        </p:nvSpPr>
        <p:spPr>
          <a:xfrm>
            <a:off x="464765" y="5387721"/>
            <a:ext cx="1126020" cy="1200328"/>
          </a:xfrm>
          <a:prstGeom prst="rect">
            <a:avLst/>
          </a:prstGeom>
          <a:noFill/>
        </p:spPr>
        <p:txBody>
          <a:bodyPr wrap="square" rtlCol="0">
            <a:spAutoFit/>
          </a:bodyPr>
          <a:lstStyle/>
          <a:p>
            <a:r>
              <a:rPr lang="ja-JP" altLang="en-US" sz="2400" dirty="0" smtClean="0"/>
              <a:t>アミロイド根本治療</a:t>
            </a:r>
            <a:endParaRPr kumimoji="1" lang="ja-JP" altLang="en-US" sz="2400" dirty="0"/>
          </a:p>
        </p:txBody>
      </p:sp>
      <p:sp>
        <p:nvSpPr>
          <p:cNvPr id="39" name="テキスト ボックス 38"/>
          <p:cNvSpPr txBox="1"/>
          <p:nvPr/>
        </p:nvSpPr>
        <p:spPr>
          <a:xfrm>
            <a:off x="2235904" y="5380464"/>
            <a:ext cx="1021274" cy="1200328"/>
          </a:xfrm>
          <a:prstGeom prst="rect">
            <a:avLst/>
          </a:prstGeom>
          <a:noFill/>
        </p:spPr>
        <p:txBody>
          <a:bodyPr wrap="square" rtlCol="0">
            <a:spAutoFit/>
          </a:bodyPr>
          <a:lstStyle/>
          <a:p>
            <a:r>
              <a:rPr kumimoji="1" lang="ja-JP" altLang="en-US" sz="2400" dirty="0" smtClean="0"/>
              <a:t>タウ標的治療</a:t>
            </a:r>
            <a:endParaRPr kumimoji="1" lang="ja-JP" altLang="en-US" sz="2400" dirty="0"/>
          </a:p>
        </p:txBody>
      </p:sp>
      <p:sp>
        <p:nvSpPr>
          <p:cNvPr id="40" name="テキスト ボックス 39"/>
          <p:cNvSpPr txBox="1"/>
          <p:nvPr/>
        </p:nvSpPr>
        <p:spPr>
          <a:xfrm>
            <a:off x="4621917" y="5688069"/>
            <a:ext cx="1723549" cy="461665"/>
          </a:xfrm>
          <a:prstGeom prst="rect">
            <a:avLst/>
          </a:prstGeom>
          <a:noFill/>
        </p:spPr>
        <p:txBody>
          <a:bodyPr wrap="none" rtlCol="0">
            <a:spAutoFit/>
          </a:bodyPr>
          <a:lstStyle/>
          <a:p>
            <a:r>
              <a:rPr kumimoji="1" lang="ja-JP" altLang="en-US" sz="2400" dirty="0" smtClean="0"/>
              <a:t>神経保護薬</a:t>
            </a:r>
            <a:endParaRPr kumimoji="1" lang="ja-JP" altLang="en-US" sz="2400" dirty="0"/>
          </a:p>
        </p:txBody>
      </p:sp>
      <p:sp>
        <p:nvSpPr>
          <p:cNvPr id="41" name="テキスト ボックス 40"/>
          <p:cNvSpPr txBox="1"/>
          <p:nvPr/>
        </p:nvSpPr>
        <p:spPr>
          <a:xfrm>
            <a:off x="7141326" y="5361449"/>
            <a:ext cx="1963987" cy="1200328"/>
          </a:xfrm>
          <a:prstGeom prst="rect">
            <a:avLst/>
          </a:prstGeom>
          <a:noFill/>
        </p:spPr>
        <p:txBody>
          <a:bodyPr wrap="square" rtlCol="0">
            <a:spAutoFit/>
          </a:bodyPr>
          <a:lstStyle/>
          <a:p>
            <a:r>
              <a:rPr kumimoji="1" lang="ja-JP" altLang="en-US" sz="2400" dirty="0" smtClean="0"/>
              <a:t>コリンエステラーゼ阻害薬</a:t>
            </a:r>
            <a:endParaRPr kumimoji="1" lang="en-US" altLang="ja-JP" sz="2400" dirty="0" smtClean="0"/>
          </a:p>
          <a:p>
            <a:r>
              <a:rPr kumimoji="1" lang="en-US" altLang="ja-JP" sz="2400" dirty="0" smtClean="0"/>
              <a:t>NMDA</a:t>
            </a:r>
            <a:endParaRPr kumimoji="1" lang="ja-JP" altLang="en-US" sz="2400" dirty="0"/>
          </a:p>
        </p:txBody>
      </p:sp>
      <p:pic>
        <p:nvPicPr>
          <p:cNvPr id="18" name="図 17"/>
          <p:cNvPicPr/>
          <p:nvPr/>
        </p:nvPicPr>
        <p:blipFill rotWithShape="1">
          <a:blip r:embed="rId2">
            <a:extLst>
              <a:ext uri="{28A0092B-C50C-407E-A947-70E740481C1C}">
                <a14:useLocalDpi xmlns:a14="http://schemas.microsoft.com/office/drawing/2010/main" val="0"/>
              </a:ext>
            </a:extLst>
          </a:blip>
          <a:srcRect l="40055" t="85832" r="6595" b="2755"/>
          <a:stretch/>
        </p:blipFill>
        <p:spPr bwMode="auto">
          <a:xfrm>
            <a:off x="1401064" y="1490699"/>
            <a:ext cx="2735409" cy="1199341"/>
          </a:xfrm>
          <a:prstGeom prst="rect">
            <a:avLst/>
          </a:prstGeom>
          <a:noFill/>
          <a:ln>
            <a:noFill/>
          </a:ln>
        </p:spPr>
      </p:pic>
      <p:pic>
        <p:nvPicPr>
          <p:cNvPr id="19" name="図 18"/>
          <p:cNvPicPr/>
          <p:nvPr/>
        </p:nvPicPr>
        <p:blipFill rotWithShape="1">
          <a:blip r:embed="rId2">
            <a:extLst>
              <a:ext uri="{28A0092B-C50C-407E-A947-70E740481C1C}">
                <a14:useLocalDpi xmlns:a14="http://schemas.microsoft.com/office/drawing/2010/main" val="0"/>
              </a:ext>
            </a:extLst>
          </a:blip>
          <a:srcRect l="40302" t="34829" r="5920" b="48908"/>
          <a:stretch/>
        </p:blipFill>
        <p:spPr bwMode="auto">
          <a:xfrm>
            <a:off x="4413267" y="1490699"/>
            <a:ext cx="2728059" cy="1328682"/>
          </a:xfrm>
          <a:prstGeom prst="rect">
            <a:avLst/>
          </a:prstGeom>
          <a:noFill/>
          <a:ln>
            <a:noFill/>
          </a:ln>
        </p:spPr>
      </p:pic>
      <p:sp>
        <p:nvSpPr>
          <p:cNvPr id="20" name="テキスト ボックス 19"/>
          <p:cNvSpPr txBox="1"/>
          <p:nvPr/>
        </p:nvSpPr>
        <p:spPr>
          <a:xfrm>
            <a:off x="4603957" y="6488668"/>
            <a:ext cx="4285147" cy="369332"/>
          </a:xfrm>
          <a:prstGeom prst="rect">
            <a:avLst/>
          </a:prstGeom>
          <a:noFill/>
        </p:spPr>
        <p:txBody>
          <a:bodyPr wrap="none" rtlCol="0">
            <a:spAutoFit/>
          </a:bodyPr>
          <a:lstStyle/>
          <a:p>
            <a:r>
              <a:rPr kumimoji="1" lang="ja-JP" altLang="en-US" dirty="0" smtClean="0"/>
              <a:t>画像：認知症トータルケア　日本医師会より</a:t>
            </a:r>
            <a:endParaRPr kumimoji="1" lang="ja-JP" altLang="en-US" dirty="0"/>
          </a:p>
        </p:txBody>
      </p:sp>
    </p:spTree>
    <p:extLst>
      <p:ext uri="{BB962C8B-B14F-4D97-AF65-F5344CB8AC3E}">
        <p14:creationId xmlns:p14="http://schemas.microsoft.com/office/powerpoint/2010/main" val="844398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088011028"/>
              </p:ext>
            </p:extLst>
          </p:nvPr>
        </p:nvGraphicFramePr>
        <p:xfrm>
          <a:off x="457200" y="2095911"/>
          <a:ext cx="8229600" cy="4762089"/>
        </p:xfrm>
        <a:graphic>
          <a:graphicData uri="http://schemas.openxmlformats.org/drawingml/2006/table">
            <a:tbl>
              <a:tblPr firstRow="1" bandRow="1">
                <a:tableStyleId>{5C22544A-7EE6-4342-B048-85BDC9FD1C3A}</a:tableStyleId>
              </a:tblPr>
              <a:tblGrid>
                <a:gridCol w="3043578"/>
                <a:gridCol w="5186022"/>
              </a:tblGrid>
              <a:tr h="494499">
                <a:tc>
                  <a:txBody>
                    <a:bodyPr/>
                    <a:lstStyle/>
                    <a:p>
                      <a:endParaRPr kumimoji="1" lang="ja-JP" altLang="en-US" dirty="0"/>
                    </a:p>
                  </a:txBody>
                  <a:tcPr/>
                </a:tc>
                <a:tc>
                  <a:txBody>
                    <a:bodyPr/>
                    <a:lstStyle/>
                    <a:p>
                      <a:r>
                        <a:rPr kumimoji="1" lang="ja-JP" altLang="en-US" dirty="0" smtClean="0"/>
                        <a:t>特徴</a:t>
                      </a:r>
                      <a:endParaRPr kumimoji="1" lang="ja-JP" altLang="en-US" dirty="0"/>
                    </a:p>
                  </a:txBody>
                  <a:tcPr/>
                </a:tc>
              </a:tr>
              <a:tr h="853518">
                <a:tc>
                  <a:txBody>
                    <a:bodyPr/>
                    <a:lstStyle/>
                    <a:p>
                      <a:r>
                        <a:rPr kumimoji="1" lang="ja-JP" altLang="en-US" dirty="0" smtClean="0"/>
                        <a:t>多発梗塞性</a:t>
                      </a:r>
                      <a:endParaRPr kumimoji="1" lang="en-US" altLang="ja-JP" dirty="0" smtClean="0"/>
                    </a:p>
                  </a:txBody>
                  <a:tcPr/>
                </a:tc>
                <a:tc>
                  <a:txBody>
                    <a:bodyPr/>
                    <a:lstStyle/>
                    <a:p>
                      <a:r>
                        <a:rPr kumimoji="1" lang="ja-JP" altLang="en-US" dirty="0" smtClean="0"/>
                        <a:t>主幹動脈のアテローム血栓性閉塞、心原性塞栓症</a:t>
                      </a:r>
                      <a:endParaRPr kumimoji="1" lang="ja-JP" altLang="en-US" dirty="0"/>
                    </a:p>
                  </a:txBody>
                  <a:tcPr/>
                </a:tc>
              </a:tr>
              <a:tr h="853518">
                <a:tc>
                  <a:txBody>
                    <a:bodyPr/>
                    <a:lstStyle/>
                    <a:p>
                      <a:r>
                        <a:rPr kumimoji="1" lang="ja-JP" altLang="en-US" dirty="0" smtClean="0"/>
                        <a:t>戦略的な部位の単一病変による認知症</a:t>
                      </a:r>
                      <a:endParaRPr kumimoji="1" lang="ja-JP" altLang="en-US" dirty="0"/>
                    </a:p>
                  </a:txBody>
                  <a:tcPr/>
                </a:tc>
                <a:tc>
                  <a:txBody>
                    <a:bodyPr/>
                    <a:lstStyle/>
                    <a:p>
                      <a:r>
                        <a:rPr kumimoji="1" lang="ja-JP" altLang="en-US" dirty="0" smtClean="0"/>
                        <a:t>高次脳機能に直接関与する部位の限局的病変</a:t>
                      </a:r>
                      <a:endParaRPr kumimoji="1" lang="ja-JP" altLang="en-US" dirty="0"/>
                    </a:p>
                  </a:txBody>
                  <a:tcPr/>
                </a:tc>
              </a:tr>
              <a:tr h="853518">
                <a:tc>
                  <a:txBody>
                    <a:bodyPr/>
                    <a:lstStyle/>
                    <a:p>
                      <a:r>
                        <a:rPr kumimoji="1" lang="ja-JP" altLang="en-US" dirty="0" smtClean="0"/>
                        <a:t>小血管病性認知症</a:t>
                      </a:r>
                      <a:endParaRPr kumimoji="1" lang="ja-JP" altLang="en-US" dirty="0"/>
                    </a:p>
                  </a:txBody>
                  <a:tcPr/>
                </a:tc>
                <a:tc>
                  <a:txBody>
                    <a:bodyPr/>
                    <a:lstStyle/>
                    <a:p>
                      <a:r>
                        <a:rPr kumimoji="1" lang="ja-JP" altLang="en-US" dirty="0" smtClean="0"/>
                        <a:t>多発性ラクナ梗塞と　</a:t>
                      </a:r>
                      <a:r>
                        <a:rPr kumimoji="1" lang="en-US" altLang="ja-JP" dirty="0" smtClean="0"/>
                        <a:t>Binswanger</a:t>
                      </a:r>
                      <a:r>
                        <a:rPr kumimoji="1" lang="ja-JP" altLang="en-US" dirty="0" smtClean="0"/>
                        <a:t>病が重要</a:t>
                      </a:r>
                      <a:endParaRPr kumimoji="1" lang="ja-JP" altLang="en-US" dirty="0"/>
                    </a:p>
                  </a:txBody>
                  <a:tcPr/>
                </a:tc>
              </a:tr>
              <a:tr h="853518">
                <a:tc>
                  <a:txBody>
                    <a:bodyPr/>
                    <a:lstStyle/>
                    <a:p>
                      <a:r>
                        <a:rPr kumimoji="1" lang="ja-JP" altLang="en-US" dirty="0" smtClean="0"/>
                        <a:t>低潅流性血管性認知症</a:t>
                      </a:r>
                      <a:endParaRPr kumimoji="1" lang="ja-JP" altLang="en-US" dirty="0"/>
                    </a:p>
                  </a:txBody>
                  <a:tcPr/>
                </a:tc>
                <a:tc>
                  <a:txBody>
                    <a:bodyPr/>
                    <a:lstStyle/>
                    <a:p>
                      <a:r>
                        <a:rPr kumimoji="1" lang="ja-JP" altLang="en-US" dirty="0" smtClean="0"/>
                        <a:t>高度の血圧低下など脳の循環不全時に虚弱な部位（海馬、大脳皮質）が障害される</a:t>
                      </a:r>
                      <a:endParaRPr kumimoji="1" lang="ja-JP" altLang="en-US" dirty="0"/>
                    </a:p>
                  </a:txBody>
                  <a:tcPr/>
                </a:tc>
              </a:tr>
              <a:tr h="853518">
                <a:tc>
                  <a:txBody>
                    <a:bodyPr/>
                    <a:lstStyle/>
                    <a:p>
                      <a:r>
                        <a:rPr kumimoji="1" lang="ja-JP" altLang="en-US" dirty="0" smtClean="0"/>
                        <a:t>出血性血管性認知症</a:t>
                      </a:r>
                      <a:endParaRPr kumimoji="1" lang="ja-JP" altLang="en-US" dirty="0"/>
                    </a:p>
                  </a:txBody>
                  <a:tcPr/>
                </a:tc>
                <a:tc>
                  <a:txBody>
                    <a:bodyPr/>
                    <a:lstStyle/>
                    <a:p>
                      <a:r>
                        <a:rPr kumimoji="1" lang="ja-JP" altLang="en-US" dirty="0" smtClean="0"/>
                        <a:t>脳内出血、アミロイド アンギオパチーによる多発小出血　くも膜下出血</a:t>
                      </a:r>
                      <a:endParaRPr kumimoji="1" lang="ja-JP" altLang="en-US" dirty="0"/>
                    </a:p>
                  </a:txBody>
                  <a:tcPr/>
                </a:tc>
              </a:tr>
            </a:tbl>
          </a:graphicData>
        </a:graphic>
      </p:graphicFrame>
      <p:sp>
        <p:nvSpPr>
          <p:cNvPr id="2" name="タイトル 1"/>
          <p:cNvSpPr>
            <a:spLocks noGrp="1"/>
          </p:cNvSpPr>
          <p:nvPr>
            <p:ph type="title"/>
          </p:nvPr>
        </p:nvSpPr>
        <p:spPr>
          <a:xfrm>
            <a:off x="457200" y="502944"/>
            <a:ext cx="8229600" cy="1252728"/>
          </a:xfrm>
        </p:spPr>
        <p:txBody>
          <a:bodyPr>
            <a:normAutofit fontScale="90000"/>
          </a:bodyPr>
          <a:lstStyle/>
          <a:p>
            <a:r>
              <a:rPr kumimoji="1" lang="ja-JP" altLang="en-US" dirty="0" smtClean="0"/>
              <a:t>血管性認知症（</a:t>
            </a:r>
            <a:r>
              <a:rPr kumimoji="1" lang="en-US" altLang="ja-JP" dirty="0" err="1" smtClean="0"/>
              <a:t>VaD</a:t>
            </a:r>
            <a:r>
              <a:rPr kumimoji="1" lang="en-US" altLang="ja-JP" dirty="0" smtClean="0"/>
              <a:t>)</a:t>
            </a:r>
            <a:br>
              <a:rPr kumimoji="1" lang="en-US" altLang="ja-JP" dirty="0" smtClean="0"/>
            </a:br>
            <a:r>
              <a:rPr lang="en-US" altLang="ja-JP" dirty="0" smtClean="0"/>
              <a:t>Vascular Dementia</a:t>
            </a:r>
            <a:br>
              <a:rPr lang="en-US" altLang="ja-JP" dirty="0" smtClean="0"/>
            </a:br>
            <a:r>
              <a:rPr lang="ja-JP" altLang="en-US" dirty="0" smtClean="0">
                <a:solidFill>
                  <a:schemeClr val="tx1"/>
                </a:solidFill>
              </a:rPr>
              <a:t> </a:t>
            </a:r>
            <a:r>
              <a:rPr lang="ja-JP" altLang="en-US" sz="2200" dirty="0">
                <a:solidFill>
                  <a:schemeClr val="tx1"/>
                </a:solidFill>
              </a:rPr>
              <a:t>認知低下と付随する神経所見が</a:t>
            </a:r>
            <a:r>
              <a:rPr lang="ja-JP" altLang="en-US" sz="2200" dirty="0" smtClean="0">
                <a:solidFill>
                  <a:schemeClr val="tx1"/>
                </a:solidFill>
              </a:rPr>
              <a:t>ある</a:t>
            </a:r>
            <a:endParaRPr kumimoji="1" lang="ja-JP" altLang="en-US" sz="2200" dirty="0">
              <a:solidFill>
                <a:schemeClr val="tx1"/>
              </a:solidFill>
            </a:endParaRPr>
          </a:p>
        </p:txBody>
      </p:sp>
    </p:spTree>
    <p:extLst>
      <p:ext uri="{BB962C8B-B14F-4D97-AF65-F5344CB8AC3E}">
        <p14:creationId xmlns:p14="http://schemas.microsoft.com/office/powerpoint/2010/main" val="2555313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血管性認知症の画像</a:t>
            </a:r>
            <a:endParaRPr kumimoji="1" lang="ja-JP" altLang="en-US" dirty="0"/>
          </a:p>
        </p:txBody>
      </p:sp>
      <p:pic>
        <p:nvPicPr>
          <p:cNvPr id="4" name="図 3"/>
          <p:cNvPicPr/>
          <p:nvPr/>
        </p:nvPicPr>
        <p:blipFill rotWithShape="1">
          <a:blip r:embed="rId2">
            <a:extLst>
              <a:ext uri="{28A0092B-C50C-407E-A947-70E740481C1C}">
                <a14:useLocalDpi xmlns:a14="http://schemas.microsoft.com/office/drawing/2010/main" val="0"/>
              </a:ext>
            </a:extLst>
          </a:blip>
          <a:srcRect l="6914" t="-11602" r="7444" b="57794"/>
          <a:stretch/>
        </p:blipFill>
        <p:spPr bwMode="auto">
          <a:xfrm>
            <a:off x="295560" y="489440"/>
            <a:ext cx="5948084" cy="5319136"/>
          </a:xfrm>
          <a:prstGeom prst="rect">
            <a:avLst/>
          </a:prstGeom>
          <a:noFill/>
          <a:ln>
            <a:noFill/>
          </a:ln>
          <a:extLst>
            <a:ext uri="{53640926-AAD7-44D8-BBD7-CCE9431645EC}">
              <a14:shadowObscured xmlns:a14="http://schemas.microsoft.com/office/drawing/2010/main"/>
            </a:ext>
          </a:extLst>
        </p:spPr>
      </p:pic>
      <p:sp>
        <p:nvSpPr>
          <p:cNvPr id="5" name="テキスト ボックス 4"/>
          <p:cNvSpPr txBox="1"/>
          <p:nvPr/>
        </p:nvSpPr>
        <p:spPr>
          <a:xfrm>
            <a:off x="4607169" y="6388196"/>
            <a:ext cx="4285147" cy="369332"/>
          </a:xfrm>
          <a:prstGeom prst="rect">
            <a:avLst/>
          </a:prstGeom>
          <a:noFill/>
        </p:spPr>
        <p:txBody>
          <a:bodyPr wrap="none" rtlCol="0">
            <a:spAutoFit/>
          </a:bodyPr>
          <a:lstStyle/>
          <a:p>
            <a:r>
              <a:rPr kumimoji="1" lang="ja-JP" altLang="en-US" dirty="0" smtClean="0"/>
              <a:t>画像：認知症トータルケア　日本医師会より</a:t>
            </a:r>
            <a:endParaRPr kumimoji="1" lang="ja-JP" altLang="en-US" dirty="0"/>
          </a:p>
        </p:txBody>
      </p:sp>
    </p:spTree>
    <p:extLst>
      <p:ext uri="{BB962C8B-B14F-4D97-AF65-F5344CB8AC3E}">
        <p14:creationId xmlns:p14="http://schemas.microsoft.com/office/powerpoint/2010/main" val="28362419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6739" y="2092970"/>
            <a:ext cx="8290012" cy="4562200"/>
          </a:xfrm>
        </p:spPr>
        <p:txBody>
          <a:bodyPr/>
          <a:lstStyle/>
          <a:p>
            <a:r>
              <a:rPr kumimoji="1" lang="en-US" altLang="ja-JP" dirty="0" err="1" smtClean="0"/>
              <a:t>VaD</a:t>
            </a:r>
            <a:r>
              <a:rPr kumimoji="1" lang="en-US" altLang="ja-JP" dirty="0" smtClean="0"/>
              <a:t> </a:t>
            </a:r>
            <a:r>
              <a:rPr kumimoji="1" lang="ja-JP" altLang="en-US" dirty="0" smtClean="0"/>
              <a:t> 認知低下と付随する神経所見がある。</a:t>
            </a:r>
            <a:endParaRPr kumimoji="1" lang="en-US" altLang="ja-JP" dirty="0" smtClean="0"/>
          </a:p>
          <a:p>
            <a:r>
              <a:rPr kumimoji="1" lang="en-US" altLang="ja-JP" dirty="0" smtClean="0"/>
              <a:t>AD</a:t>
            </a:r>
            <a:r>
              <a:rPr kumimoji="1" lang="ja-JP" altLang="en-US" dirty="0" smtClean="0"/>
              <a:t>と比較して多彩</a:t>
            </a:r>
            <a:endParaRPr kumimoji="1" lang="en-US" altLang="ja-JP" dirty="0" smtClean="0"/>
          </a:p>
          <a:p>
            <a:r>
              <a:rPr lang="ja-JP" altLang="en-US" dirty="0" smtClean="0"/>
              <a:t>過小評価されやすい</a:t>
            </a:r>
            <a:endParaRPr lang="en-US" altLang="ja-JP" dirty="0" smtClean="0"/>
          </a:p>
          <a:p>
            <a:r>
              <a:rPr kumimoji="1" lang="ja-JP" altLang="en-US" dirty="0" smtClean="0"/>
              <a:t>軽症化して死亡率は</a:t>
            </a:r>
            <a:r>
              <a:rPr lang="ja-JP" altLang="en-US" dirty="0" smtClean="0"/>
              <a:t>減少しているが、</a:t>
            </a:r>
            <a:r>
              <a:rPr lang="ja-JP" altLang="ja-JP" dirty="0" smtClean="0"/>
              <a:t>A</a:t>
            </a:r>
            <a:r>
              <a:rPr lang="en-US" altLang="ja-JP" dirty="0" smtClean="0"/>
              <a:t>D</a:t>
            </a:r>
            <a:r>
              <a:rPr lang="ja-JP" altLang="en-US" dirty="0" smtClean="0"/>
              <a:t>と比較すると生命予後は悪いという意見と変わらないという意見双方がある。</a:t>
            </a:r>
            <a:endParaRPr lang="en-US" altLang="ja-JP" dirty="0" smtClean="0"/>
          </a:p>
          <a:p>
            <a:r>
              <a:rPr kumimoji="1" lang="en-US" altLang="ja-JP" dirty="0" smtClean="0"/>
              <a:t>A to A embolism </a:t>
            </a:r>
            <a:r>
              <a:rPr kumimoji="1" lang="ja-JP" altLang="en-US" dirty="0" smtClean="0"/>
              <a:t>は増加、アテローム減少</a:t>
            </a:r>
            <a:endParaRPr kumimoji="1" lang="en-US" altLang="ja-JP" dirty="0" smtClean="0"/>
          </a:p>
          <a:p>
            <a:r>
              <a:rPr lang="ja-JP" altLang="en-US" dirty="0" smtClean="0"/>
              <a:t>脳アミロイド血管症が増えている</a:t>
            </a:r>
            <a:endParaRPr kumimoji="1" lang="ja-JP" altLang="en-US" dirty="0"/>
          </a:p>
        </p:txBody>
      </p:sp>
      <p:sp>
        <p:nvSpPr>
          <p:cNvPr id="2" name="タイトル 1"/>
          <p:cNvSpPr>
            <a:spLocks noGrp="1"/>
          </p:cNvSpPr>
          <p:nvPr>
            <p:ph type="title"/>
          </p:nvPr>
        </p:nvSpPr>
        <p:spPr/>
        <p:txBody>
          <a:bodyPr>
            <a:normAutofit fontScale="90000"/>
          </a:bodyPr>
          <a:lstStyle/>
          <a:p>
            <a:r>
              <a:rPr kumimoji="1" lang="ja-JP" altLang="en-US" dirty="0" smtClean="0"/>
              <a:t>血管性認知症（</a:t>
            </a:r>
            <a:r>
              <a:rPr kumimoji="1" lang="en-US" altLang="ja-JP" dirty="0" err="1" smtClean="0"/>
              <a:t>VaD</a:t>
            </a:r>
            <a:r>
              <a:rPr kumimoji="1" lang="en-US" altLang="ja-JP" dirty="0" smtClean="0"/>
              <a:t>)</a:t>
            </a:r>
            <a:br>
              <a:rPr kumimoji="1" lang="en-US" altLang="ja-JP" dirty="0" smtClean="0"/>
            </a:br>
            <a:r>
              <a:rPr lang="en-US" altLang="ja-JP" dirty="0" smtClean="0"/>
              <a:t>Vascular Dementia</a:t>
            </a:r>
            <a:endParaRPr kumimoji="1" lang="ja-JP" altLang="en-US" dirty="0"/>
          </a:p>
        </p:txBody>
      </p:sp>
    </p:spTree>
    <p:extLst>
      <p:ext uri="{BB962C8B-B14F-4D97-AF65-F5344CB8AC3E}">
        <p14:creationId xmlns:p14="http://schemas.microsoft.com/office/powerpoint/2010/main" val="2387156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IMG_2340.JPG"/>
          <p:cNvPicPr>
            <a:picLocks noGrp="1" noChangeAspect="1"/>
          </p:cNvPicPr>
          <p:nvPr>
            <p:ph idx="1"/>
          </p:nvPr>
        </p:nvPicPr>
        <p:blipFill>
          <a:blip r:embed="rId2">
            <a:extLst>
              <a:ext uri="{28A0092B-C50C-407E-A947-70E740481C1C}">
                <a14:useLocalDpi xmlns:a14="http://schemas.microsoft.com/office/drawing/2010/main" val="0"/>
              </a:ext>
            </a:extLst>
          </a:blip>
          <a:srcRect l="7620" r="7620"/>
          <a:stretch>
            <a:fillRect/>
          </a:stretch>
        </p:blipFill>
        <p:spPr>
          <a:xfrm rot="5400000">
            <a:off x="214052" y="2771172"/>
            <a:ext cx="4223437" cy="3737141"/>
          </a:xfrm>
        </p:spPr>
      </p:pic>
      <p:sp>
        <p:nvSpPr>
          <p:cNvPr id="2" name="タイトル 1"/>
          <p:cNvSpPr>
            <a:spLocks noGrp="1"/>
          </p:cNvSpPr>
          <p:nvPr>
            <p:ph type="title"/>
          </p:nvPr>
        </p:nvSpPr>
        <p:spPr>
          <a:xfrm>
            <a:off x="457200" y="338327"/>
            <a:ext cx="8229600" cy="2060355"/>
          </a:xfrm>
        </p:spPr>
        <p:txBody>
          <a:bodyPr>
            <a:normAutofit fontScale="90000"/>
          </a:bodyPr>
          <a:lstStyle/>
          <a:p>
            <a:r>
              <a:rPr kumimoji="1" lang="ja-JP" altLang="en-US" dirty="0" smtClean="0"/>
              <a:t>今日のお話しの基本は</a:t>
            </a:r>
            <a:r>
              <a:rPr kumimoji="1" lang="en-US" altLang="ja-JP" dirty="0" smtClean="0"/>
              <a:t/>
            </a:r>
            <a:br>
              <a:rPr kumimoji="1" lang="en-US" altLang="ja-JP" dirty="0" smtClean="0"/>
            </a:br>
            <a:r>
              <a:rPr kumimoji="1" lang="en-US" altLang="ja-JP" dirty="0" smtClean="0"/>
              <a:t>2017</a:t>
            </a:r>
            <a:r>
              <a:rPr kumimoji="1" lang="ja-JP" altLang="en-US" dirty="0" smtClean="0"/>
              <a:t>年の認知症疾患診療ガイドラインです。</a:t>
            </a:r>
            <a:endParaRPr kumimoji="1" lang="ja-JP" altLang="en-US" dirty="0"/>
          </a:p>
        </p:txBody>
      </p:sp>
      <p:pic>
        <p:nvPicPr>
          <p:cNvPr id="4" name="図 3"/>
          <p:cNvPicPr/>
          <p:nvPr/>
        </p:nvPicPr>
        <p:blipFill rotWithShape="1">
          <a:blip r:embed="rId3">
            <a:extLst>
              <a:ext uri="{28A0092B-C50C-407E-A947-70E740481C1C}">
                <a14:useLocalDpi xmlns:a14="http://schemas.microsoft.com/office/drawing/2010/main" val="0"/>
              </a:ext>
            </a:extLst>
          </a:blip>
          <a:srcRect t="4836" r="9486"/>
          <a:stretch/>
        </p:blipFill>
        <p:spPr bwMode="auto">
          <a:xfrm>
            <a:off x="4931404" y="2716156"/>
            <a:ext cx="3029359" cy="3701936"/>
          </a:xfrm>
          <a:prstGeom prst="rect">
            <a:avLst/>
          </a:prstGeom>
          <a:noFill/>
          <a:ln>
            <a:noFill/>
          </a:ln>
        </p:spPr>
      </p:pic>
    </p:spTree>
    <p:extLst>
      <p:ext uri="{BB962C8B-B14F-4D97-AF65-F5344CB8AC3E}">
        <p14:creationId xmlns:p14="http://schemas.microsoft.com/office/powerpoint/2010/main" val="2058309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52667" y="1822529"/>
            <a:ext cx="8219458" cy="4785608"/>
          </a:xfrm>
        </p:spPr>
        <p:txBody>
          <a:bodyPr>
            <a:noAutofit/>
          </a:bodyPr>
          <a:lstStyle/>
          <a:p>
            <a:r>
              <a:rPr kumimoji="1" lang="ja-JP" altLang="en-US" sz="3200" dirty="0" smtClean="0"/>
              <a:t>９０才以上の脳梗塞</a:t>
            </a:r>
            <a:r>
              <a:rPr lang="ja-JP" altLang="ja-JP" sz="3200" dirty="0"/>
              <a:t> </a:t>
            </a:r>
            <a:r>
              <a:rPr lang="ja-JP" altLang="en-US" sz="3200" dirty="0" smtClean="0"/>
              <a:t>心原性が５０％を占める</a:t>
            </a:r>
            <a:endParaRPr lang="en-US" altLang="ja-JP" sz="3200" dirty="0" smtClean="0"/>
          </a:p>
          <a:p>
            <a:r>
              <a:rPr kumimoji="1" lang="ja-JP" altLang="en-US" sz="3200" dirty="0" smtClean="0"/>
              <a:t>加齢で</a:t>
            </a:r>
            <a:r>
              <a:rPr lang="ja-JP" altLang="en-US" sz="3200" dirty="0" smtClean="0"/>
              <a:t>脳血管障害が</a:t>
            </a:r>
            <a:r>
              <a:rPr kumimoji="1" lang="ja-JP" altLang="en-US" sz="3200" dirty="0" smtClean="0"/>
              <a:t>増えてきている。</a:t>
            </a:r>
            <a:endParaRPr kumimoji="1" lang="en-US" altLang="ja-JP" sz="3200" dirty="0" smtClean="0"/>
          </a:p>
          <a:p>
            <a:r>
              <a:rPr lang="ja-JP" altLang="en-US" sz="3200" dirty="0" smtClean="0"/>
              <a:t>非弁膜性心房細動が多い。</a:t>
            </a:r>
            <a:endParaRPr lang="en-US" altLang="ja-JP" sz="3200" dirty="0" smtClean="0"/>
          </a:p>
          <a:p>
            <a:r>
              <a:rPr lang="en-US" altLang="ja-JP" sz="3200" dirty="0" smtClean="0"/>
              <a:t>AD</a:t>
            </a:r>
            <a:r>
              <a:rPr lang="ja-JP" altLang="en-US" sz="3200" dirty="0" smtClean="0"/>
              <a:t>との合併も多い。</a:t>
            </a:r>
            <a:endParaRPr lang="en-US" altLang="ja-JP" sz="3200" dirty="0" smtClean="0"/>
          </a:p>
          <a:p>
            <a:r>
              <a:rPr kumimoji="1" lang="ja-JP" altLang="en-US" sz="3200" dirty="0" smtClean="0"/>
              <a:t>心房細動があると認知症　２</a:t>
            </a:r>
            <a:r>
              <a:rPr kumimoji="1" lang="en-US" altLang="ja-JP" sz="3200" dirty="0" smtClean="0"/>
              <a:t>−</a:t>
            </a:r>
            <a:r>
              <a:rPr kumimoji="1" lang="ja-JP" altLang="en-US" sz="3200" dirty="0" smtClean="0"/>
              <a:t>３倍</a:t>
            </a:r>
            <a:endParaRPr kumimoji="1" lang="en-US" altLang="ja-JP" sz="3200" dirty="0" smtClean="0"/>
          </a:p>
          <a:p>
            <a:r>
              <a:rPr lang="ja-JP" altLang="en-US" sz="3200" dirty="0" smtClean="0"/>
              <a:t>心不全があると認知症のリスク　３倍となる</a:t>
            </a:r>
            <a:endParaRPr lang="en-US" altLang="ja-JP" sz="3200" dirty="0"/>
          </a:p>
          <a:p>
            <a:r>
              <a:rPr lang="ja-JP" altLang="en-US" sz="3200" dirty="0" smtClean="0"/>
              <a:t>心房細動　６０代は２％だが８０代では４％</a:t>
            </a:r>
            <a:endParaRPr kumimoji="1" lang="ja-JP" altLang="en-US" sz="3200" dirty="0"/>
          </a:p>
        </p:txBody>
      </p:sp>
      <p:sp>
        <p:nvSpPr>
          <p:cNvPr id="2" name="タイトル 1"/>
          <p:cNvSpPr>
            <a:spLocks noGrp="1"/>
          </p:cNvSpPr>
          <p:nvPr>
            <p:ph type="title"/>
          </p:nvPr>
        </p:nvSpPr>
        <p:spPr/>
        <p:txBody>
          <a:bodyPr/>
          <a:lstStyle/>
          <a:p>
            <a:r>
              <a:rPr kumimoji="1" lang="ja-JP" altLang="en-US" dirty="0" smtClean="0"/>
              <a:t>高齢者の</a:t>
            </a:r>
            <a:r>
              <a:rPr kumimoji="1" lang="en-US" altLang="ja-JP" dirty="0" err="1" smtClean="0"/>
              <a:t>VaD</a:t>
            </a:r>
            <a:endParaRPr kumimoji="1" lang="ja-JP" altLang="en-US" dirty="0"/>
          </a:p>
        </p:txBody>
      </p:sp>
    </p:spTree>
    <p:extLst>
      <p:ext uri="{BB962C8B-B14F-4D97-AF65-F5344CB8AC3E}">
        <p14:creationId xmlns:p14="http://schemas.microsoft.com/office/powerpoint/2010/main" val="4226764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82114" y="987691"/>
            <a:ext cx="8127535" cy="4385942"/>
          </a:xfrm>
        </p:spPr>
        <p:txBody>
          <a:bodyPr>
            <a:normAutofit fontScale="92500" lnSpcReduction="10000"/>
          </a:bodyPr>
          <a:lstStyle/>
          <a:p>
            <a:r>
              <a:rPr lang="ja-JP" altLang="en-US" dirty="0" smtClean="0"/>
              <a:t>脳卒中後７％が</a:t>
            </a:r>
            <a:r>
              <a:rPr lang="en-US" altLang="ja-JP" dirty="0" smtClean="0"/>
              <a:t>1</a:t>
            </a:r>
            <a:r>
              <a:rPr lang="ja-JP" altLang="en-US" dirty="0" smtClean="0"/>
              <a:t>年以内に認知症になる。</a:t>
            </a:r>
            <a:r>
              <a:rPr lang="en-US" altLang="ja-JP" dirty="0" smtClean="0"/>
              <a:t>25</a:t>
            </a:r>
            <a:r>
              <a:rPr lang="ja-JP" altLang="en-US" dirty="0" smtClean="0"/>
              <a:t>年後には４８％に増える。</a:t>
            </a:r>
            <a:endParaRPr lang="en-US" altLang="ja-JP" dirty="0" smtClean="0"/>
          </a:p>
          <a:p>
            <a:endParaRPr lang="en-US" altLang="ja-JP" dirty="0" smtClean="0"/>
          </a:p>
          <a:p>
            <a:r>
              <a:rPr lang="ja-JP" altLang="en-US" dirty="0" smtClean="0"/>
              <a:t>アミロイド血管症</a:t>
            </a:r>
            <a:endParaRPr lang="en-US" altLang="ja-JP" dirty="0" smtClean="0"/>
          </a:p>
          <a:p>
            <a:pPr lvl="1"/>
            <a:r>
              <a:rPr kumimoji="1" lang="ja-JP" altLang="en-US" dirty="0" smtClean="0"/>
              <a:t>加齢とともに増える</a:t>
            </a:r>
            <a:endParaRPr kumimoji="1" lang="en-US" altLang="ja-JP" dirty="0" smtClean="0"/>
          </a:p>
          <a:p>
            <a:pPr lvl="1"/>
            <a:r>
              <a:rPr lang="ja-JP" altLang="en-US" dirty="0" smtClean="0"/>
              <a:t>皮質下出血が多い</a:t>
            </a:r>
            <a:endParaRPr lang="en-US" altLang="ja-JP" dirty="0" smtClean="0"/>
          </a:p>
          <a:p>
            <a:pPr lvl="1"/>
            <a:r>
              <a:rPr kumimoji="1" lang="ja-JP" altLang="en-US" dirty="0" smtClean="0"/>
              <a:t>白質虚血性病変を伴う</a:t>
            </a:r>
            <a:endParaRPr kumimoji="1" lang="en-US" altLang="ja-JP" dirty="0" smtClean="0"/>
          </a:p>
          <a:p>
            <a:r>
              <a:rPr lang="ja-JP" altLang="en-US" dirty="0" smtClean="0"/>
              <a:t>治療に関連した</a:t>
            </a:r>
            <a:r>
              <a:rPr lang="en-US" altLang="ja-JP" dirty="0" err="1" smtClean="0"/>
              <a:t>VaD</a:t>
            </a:r>
            <a:endParaRPr lang="en-US" altLang="ja-JP" dirty="0" smtClean="0"/>
          </a:p>
          <a:p>
            <a:pPr lvl="1"/>
            <a:r>
              <a:rPr kumimoji="1" lang="ja-JP" altLang="ja-JP" dirty="0" smtClean="0"/>
              <a:t>P</a:t>
            </a:r>
            <a:r>
              <a:rPr kumimoji="1" lang="en-US" altLang="ja-JP" dirty="0" smtClean="0"/>
              <a:t>CI</a:t>
            </a:r>
            <a:r>
              <a:rPr kumimoji="1" lang="ja-JP" altLang="en-US" dirty="0" smtClean="0"/>
              <a:t> </a:t>
            </a:r>
            <a:r>
              <a:rPr kumimoji="1" lang="en-US" altLang="ja-JP" dirty="0" err="1" smtClean="0"/>
              <a:t>Af</a:t>
            </a:r>
            <a:r>
              <a:rPr kumimoji="1" lang="ja-JP" altLang="en-US" dirty="0" smtClean="0"/>
              <a:t>  抗血小板剤、</a:t>
            </a:r>
            <a:r>
              <a:rPr kumimoji="1" lang="en-US" altLang="ja-JP" dirty="0" smtClean="0"/>
              <a:t>DOAC </a:t>
            </a:r>
            <a:r>
              <a:rPr kumimoji="1" lang="ja-JP" altLang="en-US" dirty="0" smtClean="0"/>
              <a:t>内服中の脳出血</a:t>
            </a:r>
            <a:endParaRPr kumimoji="1" lang="en-US" altLang="ja-JP" dirty="0" smtClean="0"/>
          </a:p>
          <a:p>
            <a:r>
              <a:rPr lang="ja-JP" altLang="en-US" dirty="0" smtClean="0"/>
              <a:t>混合型</a:t>
            </a:r>
            <a:endParaRPr lang="en-US" altLang="ja-JP" dirty="0" smtClean="0"/>
          </a:p>
          <a:p>
            <a:r>
              <a:rPr kumimoji="1" lang="ja-JP" altLang="en-US" dirty="0" smtClean="0"/>
              <a:t>高血圧性小血管病：　</a:t>
            </a:r>
            <a:r>
              <a:rPr lang="ja-JP" altLang="ja-JP" dirty="0" smtClean="0"/>
              <a:t>B</a:t>
            </a:r>
            <a:r>
              <a:rPr lang="en-US" altLang="ja-JP" dirty="0" err="1" smtClean="0"/>
              <a:t>inswanger</a:t>
            </a:r>
            <a:endParaRPr lang="en-US" altLang="ja-JP" dirty="0" smtClean="0"/>
          </a:p>
          <a:p>
            <a:r>
              <a:rPr kumimoji="1" lang="ja-JP" altLang="ja-JP" dirty="0" smtClean="0"/>
              <a:t>P</a:t>
            </a:r>
            <a:r>
              <a:rPr kumimoji="1" lang="en-US" altLang="ja-JP" dirty="0" err="1" smtClean="0"/>
              <a:t>arkinson</a:t>
            </a:r>
            <a:r>
              <a:rPr kumimoji="1" lang="ja-JP" altLang="en-US" dirty="0" smtClean="0"/>
              <a:t> 症候群が問題になりやすい。</a:t>
            </a:r>
            <a:endParaRPr kumimoji="1" lang="ja-JP" altLang="en-US" dirty="0"/>
          </a:p>
        </p:txBody>
      </p:sp>
      <p:sp>
        <p:nvSpPr>
          <p:cNvPr id="2" name="タイトル 1"/>
          <p:cNvSpPr>
            <a:spLocks noGrp="1"/>
          </p:cNvSpPr>
          <p:nvPr>
            <p:ph type="title"/>
          </p:nvPr>
        </p:nvSpPr>
        <p:spPr>
          <a:xfrm>
            <a:off x="270454" y="5726382"/>
            <a:ext cx="8666296" cy="787802"/>
          </a:xfrm>
        </p:spPr>
        <p:txBody>
          <a:bodyPr>
            <a:normAutofit fontScale="90000"/>
          </a:bodyPr>
          <a:lstStyle/>
          <a:p>
            <a:r>
              <a:rPr kumimoji="1" lang="ja-JP" altLang="en-US" sz="2800" dirty="0" smtClean="0">
                <a:solidFill>
                  <a:schemeClr val="tx1">
                    <a:lumMod val="65000"/>
                    <a:lumOff val="35000"/>
                  </a:schemeClr>
                </a:solidFill>
              </a:rPr>
              <a:t>脳血管障害にならないため、再発しないための予防処置が重要</a:t>
            </a:r>
            <a:r>
              <a:rPr kumimoji="1" lang="ja-JP" altLang="en-US" sz="2000" dirty="0" smtClean="0">
                <a:solidFill>
                  <a:schemeClr val="tx1">
                    <a:lumMod val="65000"/>
                    <a:lumOff val="35000"/>
                  </a:schemeClr>
                </a:solidFill>
              </a:rPr>
              <a:t>。</a:t>
            </a:r>
            <a:endParaRPr kumimoji="1" lang="ja-JP" altLang="en-US" sz="2000" dirty="0">
              <a:solidFill>
                <a:schemeClr val="tx1">
                  <a:lumMod val="65000"/>
                  <a:lumOff val="35000"/>
                </a:schemeClr>
              </a:solidFill>
            </a:endParaRPr>
          </a:p>
        </p:txBody>
      </p:sp>
    </p:spTree>
    <p:extLst>
      <p:ext uri="{BB962C8B-B14F-4D97-AF65-F5344CB8AC3E}">
        <p14:creationId xmlns:p14="http://schemas.microsoft.com/office/powerpoint/2010/main" val="2229310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83826" y="2149461"/>
            <a:ext cx="7408333" cy="3450696"/>
          </a:xfrm>
        </p:spPr>
        <p:txBody>
          <a:bodyPr>
            <a:normAutofit/>
          </a:bodyPr>
          <a:lstStyle/>
          <a:p>
            <a:r>
              <a:rPr lang="ja-JP" altLang="en-US" dirty="0" smtClean="0"/>
              <a:t>薬物療法　抗血小板剤と抗凝固剤</a:t>
            </a:r>
            <a:endParaRPr lang="en-US" altLang="ja-JP" dirty="0" smtClean="0"/>
          </a:p>
          <a:p>
            <a:r>
              <a:rPr lang="ja-JP" altLang="en-US" dirty="0" smtClean="0"/>
              <a:t>全身管理　血圧、血糖値、高脂血症</a:t>
            </a:r>
            <a:endParaRPr lang="en-US" altLang="ja-JP" dirty="0" smtClean="0"/>
          </a:p>
          <a:p>
            <a:r>
              <a:rPr lang="ja-JP" altLang="en-US" dirty="0" smtClean="0"/>
              <a:t>運動</a:t>
            </a:r>
            <a:r>
              <a:rPr lang="ja-JP" altLang="en-US" dirty="0"/>
              <a:t>療法が</a:t>
            </a:r>
            <a:r>
              <a:rPr lang="ja-JP" altLang="en-US" dirty="0" smtClean="0"/>
              <a:t>有効</a:t>
            </a:r>
            <a:endParaRPr lang="en-US" altLang="ja-JP" dirty="0" smtClean="0"/>
          </a:p>
          <a:p>
            <a:pPr lvl="1"/>
            <a:r>
              <a:rPr lang="ja-JP" altLang="en-US" dirty="0" smtClean="0"/>
              <a:t>マウスレベル</a:t>
            </a:r>
            <a:r>
              <a:rPr kumimoji="1" lang="ja-JP" altLang="en-US" dirty="0" smtClean="0"/>
              <a:t>だが、脳血管認知症を想定したマウスに良い環境（遊び道具の多い環境）で生活をさせて、認知機能を比較したところ、悪い環境（遊び道具が無い）においたマウスの認知機能はいちばん低下したが、週に３回良い環境に置いた</a:t>
            </a:r>
            <a:r>
              <a:rPr lang="ja-JP" altLang="en-US" dirty="0" smtClean="0"/>
              <a:t>マウスは、毎日のマウスより認知機能が低下しなかった</a:t>
            </a:r>
            <a:endParaRPr kumimoji="1" lang="ja-JP" altLang="en-US" dirty="0"/>
          </a:p>
        </p:txBody>
      </p:sp>
      <p:sp>
        <p:nvSpPr>
          <p:cNvPr id="3" name="タイトル 2"/>
          <p:cNvSpPr>
            <a:spLocks noGrp="1"/>
          </p:cNvSpPr>
          <p:nvPr>
            <p:ph type="title"/>
          </p:nvPr>
        </p:nvSpPr>
        <p:spPr/>
        <p:txBody>
          <a:bodyPr>
            <a:normAutofit/>
          </a:bodyPr>
          <a:lstStyle/>
          <a:p>
            <a:r>
              <a:rPr kumimoji="1" lang="en-US" altLang="ja-JP" dirty="0" err="1" smtClean="0"/>
              <a:t>VaD</a:t>
            </a:r>
            <a:r>
              <a:rPr kumimoji="1" lang="en-US" altLang="ja-JP" dirty="0" smtClean="0"/>
              <a:t> </a:t>
            </a:r>
            <a:r>
              <a:rPr kumimoji="1" lang="ja-JP" altLang="en-US" dirty="0" smtClean="0"/>
              <a:t>に対する治療</a:t>
            </a:r>
            <a:endParaRPr kumimoji="1" lang="ja-JP" altLang="en-US" dirty="0"/>
          </a:p>
        </p:txBody>
      </p:sp>
    </p:spTree>
    <p:extLst>
      <p:ext uri="{BB962C8B-B14F-4D97-AF65-F5344CB8AC3E}">
        <p14:creationId xmlns:p14="http://schemas.microsoft.com/office/powerpoint/2010/main" val="1394229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r>
              <a:rPr kumimoji="1" lang="ja-JP" altLang="en-US" dirty="0" smtClean="0"/>
              <a:t>心房細動の人は認知症発症しやすい</a:t>
            </a:r>
            <a:endParaRPr kumimoji="1" lang="en-US" altLang="ja-JP" dirty="0" smtClean="0"/>
          </a:p>
          <a:p>
            <a:r>
              <a:rPr lang="ja-JP" altLang="en-US" dirty="0" smtClean="0"/>
              <a:t>７０才くらいから差が開いてくる。</a:t>
            </a:r>
            <a:endParaRPr lang="en-US" altLang="ja-JP" dirty="0" smtClean="0"/>
          </a:p>
          <a:p>
            <a:r>
              <a:rPr lang="ja-JP" altLang="en-US" dirty="0" smtClean="0"/>
              <a:t>心房細動に介入するとコントロールが悪いと認知が進むと言われている</a:t>
            </a:r>
            <a:endParaRPr lang="en-US" altLang="ja-JP" dirty="0" smtClean="0"/>
          </a:p>
          <a:p>
            <a:r>
              <a:rPr kumimoji="1" lang="ja-JP" altLang="ja-JP" dirty="0" smtClean="0"/>
              <a:t>D</a:t>
            </a:r>
            <a:r>
              <a:rPr lang="ja-JP" altLang="ja-JP" dirty="0" smtClean="0"/>
              <a:t>O</a:t>
            </a:r>
            <a:r>
              <a:rPr lang="en-US" altLang="ja-JP" dirty="0" smtClean="0"/>
              <a:t>AC</a:t>
            </a:r>
            <a:r>
              <a:rPr lang="ja-JP" altLang="en-US" dirty="0" smtClean="0"/>
              <a:t>の方が良いと言われている。</a:t>
            </a:r>
            <a:endParaRPr lang="en-US" altLang="ja-JP" dirty="0" smtClean="0"/>
          </a:p>
          <a:p>
            <a:r>
              <a:rPr kumimoji="1" lang="ja-JP" altLang="en-US" dirty="0" smtClean="0"/>
              <a:t>脳梗塞　９０代は５０倍のリスクある</a:t>
            </a:r>
            <a:endParaRPr kumimoji="1" lang="ja-JP" altLang="en-US" dirty="0"/>
          </a:p>
        </p:txBody>
      </p:sp>
      <p:sp>
        <p:nvSpPr>
          <p:cNvPr id="2" name="タイトル 1"/>
          <p:cNvSpPr>
            <a:spLocks noGrp="1"/>
          </p:cNvSpPr>
          <p:nvPr>
            <p:ph type="title"/>
          </p:nvPr>
        </p:nvSpPr>
        <p:spPr/>
        <p:txBody>
          <a:bodyPr>
            <a:normAutofit fontScale="90000"/>
          </a:bodyPr>
          <a:lstStyle/>
          <a:p>
            <a:r>
              <a:rPr kumimoji="1" lang="ja-JP" altLang="en-US" dirty="0" smtClean="0"/>
              <a:t>これからの心房細動のターゲットは</a:t>
            </a:r>
            <a:r>
              <a:rPr kumimoji="1" lang="en-US" altLang="ja-JP" dirty="0" smtClean="0"/>
              <a:t/>
            </a:r>
            <a:br>
              <a:rPr kumimoji="1" lang="en-US" altLang="ja-JP" dirty="0" smtClean="0"/>
            </a:br>
            <a:r>
              <a:rPr kumimoji="1" lang="ja-JP" altLang="en-US" dirty="0" smtClean="0"/>
              <a:t>認知症</a:t>
            </a:r>
            <a:endParaRPr kumimoji="1" lang="ja-JP" altLang="en-US" dirty="0"/>
          </a:p>
        </p:txBody>
      </p:sp>
    </p:spTree>
    <p:extLst>
      <p:ext uri="{BB962C8B-B14F-4D97-AF65-F5344CB8AC3E}">
        <p14:creationId xmlns:p14="http://schemas.microsoft.com/office/powerpoint/2010/main" val="3877410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97877" y="1925514"/>
            <a:ext cx="7904284" cy="4607169"/>
          </a:xfrm>
        </p:spPr>
        <p:txBody>
          <a:bodyPr>
            <a:normAutofit/>
          </a:bodyPr>
          <a:lstStyle/>
          <a:p>
            <a:r>
              <a:rPr kumimoji="1" lang="en-US" altLang="ja-JP" dirty="0" smtClean="0"/>
              <a:t>BP</a:t>
            </a:r>
            <a:r>
              <a:rPr kumimoji="1" lang="ja-JP" altLang="en-US" dirty="0" smtClean="0"/>
              <a:t>＞１４０　２</a:t>
            </a:r>
            <a:r>
              <a:rPr kumimoji="1" lang="en-US" altLang="ja-JP" dirty="0" smtClean="0"/>
              <a:t>.</a:t>
            </a:r>
            <a:r>
              <a:rPr kumimoji="1" lang="ja-JP" altLang="en-US" dirty="0" smtClean="0"/>
              <a:t>６６倍　拡張期血圧　＞９０　２</a:t>
            </a:r>
            <a:r>
              <a:rPr kumimoji="1" lang="en-US" altLang="ja-JP" dirty="0" smtClean="0"/>
              <a:t>.</a:t>
            </a:r>
            <a:r>
              <a:rPr kumimoji="1" lang="ja-JP" altLang="en-US" dirty="0" smtClean="0"/>
              <a:t>０２倍</a:t>
            </a:r>
            <a:endParaRPr kumimoji="1" lang="en-US" altLang="ja-JP" dirty="0" smtClean="0"/>
          </a:p>
          <a:p>
            <a:r>
              <a:rPr lang="ja-JP" altLang="en-US" dirty="0" smtClean="0"/>
              <a:t>高血圧の管理は中高年期が重要。</a:t>
            </a:r>
            <a:endParaRPr lang="en-US" altLang="ja-JP" dirty="0" smtClean="0"/>
          </a:p>
          <a:p>
            <a:endParaRPr kumimoji="1" lang="en-US" altLang="ja-JP" dirty="0"/>
          </a:p>
          <a:p>
            <a:r>
              <a:rPr lang="ja-JP" altLang="en-US" dirty="0" smtClean="0"/>
              <a:t>一方８０才以上になると血圧が高い方が認知は悪くなりにくい。</a:t>
            </a:r>
            <a:endParaRPr lang="en-US" altLang="ja-JP" dirty="0" smtClean="0"/>
          </a:p>
          <a:p>
            <a:r>
              <a:rPr kumimoji="1" lang="ja-JP" altLang="en-US" dirty="0" smtClean="0"/>
              <a:t>降圧剤は血管病変認知症を予防できるので早めに降圧剤は使用した方が良い。</a:t>
            </a:r>
            <a:r>
              <a:rPr lang="ja-JP" altLang="en-US" dirty="0" smtClean="0"/>
              <a:t>アルツハイマーについては変わらないと言われている。</a:t>
            </a:r>
            <a:endParaRPr lang="en-US" altLang="ja-JP" dirty="0" smtClean="0"/>
          </a:p>
          <a:p>
            <a:r>
              <a:rPr kumimoji="1" lang="en-US" altLang="ja-JP" dirty="0" smtClean="0"/>
              <a:t>EF</a:t>
            </a:r>
            <a:r>
              <a:rPr kumimoji="1" lang="ja-JP" altLang="en-US" dirty="0" smtClean="0"/>
              <a:t> 低い</a:t>
            </a:r>
            <a:r>
              <a:rPr kumimoji="1" lang="en-US" altLang="ja-JP" dirty="0" smtClean="0"/>
              <a:t>,</a:t>
            </a:r>
            <a:r>
              <a:rPr lang="ja-JP" altLang="en-US" dirty="0" smtClean="0"/>
              <a:t> </a:t>
            </a:r>
            <a:r>
              <a:rPr lang="en-US" altLang="ja-JP" dirty="0" smtClean="0"/>
              <a:t>BNP</a:t>
            </a:r>
            <a:r>
              <a:rPr lang="ja-JP" altLang="en-US" dirty="0" smtClean="0"/>
              <a:t> 高い人　</a:t>
            </a:r>
            <a:r>
              <a:rPr lang="en-US" altLang="ja-JP" dirty="0" smtClean="0"/>
              <a:t>MMSE</a:t>
            </a:r>
            <a:r>
              <a:rPr lang="ja-JP" altLang="en-US" dirty="0" smtClean="0"/>
              <a:t>低い</a:t>
            </a:r>
            <a:endParaRPr lang="en-US" altLang="ja-JP" dirty="0" smtClean="0"/>
          </a:p>
          <a:p>
            <a:r>
              <a:rPr lang="ja-JP" altLang="en-US" dirty="0" smtClean="0"/>
              <a:t>うっ血性心不全は認知機能を下げるので若い時から降圧治療を行う必要がある。</a:t>
            </a:r>
            <a:endParaRPr kumimoji="1" lang="en-US" altLang="ja-JP" dirty="0" smtClean="0"/>
          </a:p>
        </p:txBody>
      </p:sp>
      <p:sp>
        <p:nvSpPr>
          <p:cNvPr id="2" name="タイトル 1"/>
          <p:cNvSpPr>
            <a:spLocks noGrp="1"/>
          </p:cNvSpPr>
          <p:nvPr>
            <p:ph type="title"/>
          </p:nvPr>
        </p:nvSpPr>
        <p:spPr/>
        <p:txBody>
          <a:bodyPr/>
          <a:lstStyle/>
          <a:p>
            <a:r>
              <a:rPr kumimoji="1" lang="ja-JP" altLang="en-US" dirty="0" smtClean="0"/>
              <a:t>血管性認知症の危険因子</a:t>
            </a:r>
            <a:endParaRPr kumimoji="1" lang="ja-JP" altLang="en-US" dirty="0"/>
          </a:p>
        </p:txBody>
      </p:sp>
    </p:spTree>
    <p:extLst>
      <p:ext uri="{BB962C8B-B14F-4D97-AF65-F5344CB8AC3E}">
        <p14:creationId xmlns:p14="http://schemas.microsoft.com/office/powerpoint/2010/main" val="4032355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537959" y="2358944"/>
            <a:ext cx="8078502" cy="3927556"/>
          </a:xfrm>
        </p:spPr>
        <p:txBody>
          <a:bodyPr>
            <a:normAutofit/>
          </a:bodyPr>
          <a:lstStyle/>
          <a:p>
            <a:endParaRPr lang="en-US" altLang="ja-JP" dirty="0"/>
          </a:p>
          <a:p>
            <a:r>
              <a:rPr lang="en-US" altLang="ja-JP" dirty="0"/>
              <a:t>α</a:t>
            </a:r>
            <a:r>
              <a:rPr lang="ja-JP" altLang="en-US" dirty="0" smtClean="0"/>
              <a:t>シヌクレインを主要成分とするレビー小体の出現を特徴とする認知症</a:t>
            </a:r>
            <a:endParaRPr lang="en-US" altLang="ja-JP" dirty="0" smtClean="0"/>
          </a:p>
          <a:p>
            <a:endParaRPr kumimoji="1" lang="en-US" altLang="ja-JP" dirty="0"/>
          </a:p>
          <a:p>
            <a:r>
              <a:rPr lang="ja-JP" altLang="en-US" dirty="0"/>
              <a:t>認知機能低下、　パーキンソンニズム、幻視、人物誤認、多動、鬱、自律神経症状、レム睡眠行動障害、怖い夢など</a:t>
            </a:r>
            <a:endParaRPr lang="en-US" altLang="ja-JP" dirty="0"/>
          </a:p>
          <a:p>
            <a:r>
              <a:rPr lang="en-US" altLang="ja-JP" dirty="0"/>
              <a:t>DLB </a:t>
            </a:r>
            <a:r>
              <a:rPr lang="ja-JP" altLang="en-US" dirty="0" smtClean="0"/>
              <a:t>：認知</a:t>
            </a:r>
            <a:r>
              <a:rPr lang="ja-JP" altLang="en-US" dirty="0"/>
              <a:t>が低下して</a:t>
            </a:r>
            <a:r>
              <a:rPr lang="en-US" altLang="ja-JP" dirty="0"/>
              <a:t>5</a:t>
            </a:r>
            <a:r>
              <a:rPr lang="ja-JP" altLang="en-US" dirty="0"/>
              <a:t>年くらいで幻視が見える</a:t>
            </a:r>
            <a:endParaRPr lang="en-US" altLang="ja-JP" dirty="0"/>
          </a:p>
          <a:p>
            <a:r>
              <a:rPr lang="en-US" altLang="ja-JP" dirty="0" smtClean="0"/>
              <a:t>AD</a:t>
            </a:r>
            <a:r>
              <a:rPr lang="ja-JP" altLang="en-US" dirty="0" smtClean="0"/>
              <a:t>：記憶</a:t>
            </a:r>
            <a:r>
              <a:rPr lang="ja-JP" altLang="en-US" dirty="0"/>
              <a:t>低下、失認、幻視、生活する時期は長い。</a:t>
            </a:r>
            <a:endParaRPr lang="en-US" altLang="ja-JP" dirty="0"/>
          </a:p>
          <a:p>
            <a:endParaRPr kumimoji="1" lang="ja-JP" altLang="en-US" dirty="0"/>
          </a:p>
        </p:txBody>
      </p:sp>
      <p:sp>
        <p:nvSpPr>
          <p:cNvPr id="2" name="タイトル 1"/>
          <p:cNvSpPr>
            <a:spLocks noGrp="1"/>
          </p:cNvSpPr>
          <p:nvPr>
            <p:ph type="title"/>
          </p:nvPr>
        </p:nvSpPr>
        <p:spPr/>
        <p:txBody>
          <a:bodyPr>
            <a:normAutofit fontScale="90000"/>
          </a:bodyPr>
          <a:lstStyle/>
          <a:p>
            <a:r>
              <a:rPr kumimoji="1" lang="ja-JP" altLang="en-US" dirty="0" smtClean="0"/>
              <a:t>レビー小体型認知症（</a:t>
            </a:r>
            <a:r>
              <a:rPr kumimoji="1" lang="en-US" altLang="ja-JP" dirty="0" smtClean="0"/>
              <a:t>DLB</a:t>
            </a:r>
            <a:r>
              <a:rPr kumimoji="1" lang="ja-JP" altLang="en-US" dirty="0" smtClean="0"/>
              <a:t>）の</a:t>
            </a:r>
            <a:r>
              <a:rPr kumimoji="1" lang="en-US" altLang="ja-JP" dirty="0" smtClean="0"/>
              <a:t/>
            </a:r>
            <a:br>
              <a:rPr kumimoji="1" lang="en-US" altLang="ja-JP" dirty="0" smtClean="0"/>
            </a:br>
            <a:r>
              <a:rPr lang="ja-JP" altLang="en-US" dirty="0" smtClean="0"/>
              <a:t>病理と症状</a:t>
            </a:r>
            <a:endParaRPr kumimoji="1" lang="ja-JP" altLang="en-US" dirty="0"/>
          </a:p>
        </p:txBody>
      </p:sp>
    </p:spTree>
    <p:extLst>
      <p:ext uri="{BB962C8B-B14F-4D97-AF65-F5344CB8AC3E}">
        <p14:creationId xmlns:p14="http://schemas.microsoft.com/office/powerpoint/2010/main" val="1972119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1143000"/>
          </a:xfrm>
        </p:spPr>
        <p:txBody>
          <a:bodyPr>
            <a:normAutofit fontScale="90000"/>
          </a:bodyPr>
          <a:lstStyle/>
          <a:p>
            <a:pPr lvl="0" fontAlgn="base">
              <a:spcAft>
                <a:spcPct val="0"/>
              </a:spcAft>
            </a:pPr>
            <a:r>
              <a:rPr lang="ja-JP" altLang="ja-JP" sz="3600" b="1" dirty="0">
                <a:solidFill>
                  <a:srgbClr val="981F42"/>
                </a:solidFill>
                <a:latin typeface="Arial" pitchFamily="34" charset="0"/>
                <a:ea typeface="Avenir"/>
                <a:cs typeface="ＭＳ Ｐゴシック" pitchFamily="50" charset="-128"/>
              </a:rPr>
              <a:t>レビー小体型認知症（DLB）の臨床症状（2017年改訂版</a:t>
            </a:r>
            <a:r>
              <a:rPr lang="ja-JP" altLang="ja-JP" b="1" dirty="0" smtClean="0">
                <a:solidFill>
                  <a:srgbClr val="981F42"/>
                </a:solidFill>
                <a:latin typeface="Arial" pitchFamily="34" charset="0"/>
                <a:ea typeface="Avenir"/>
                <a:cs typeface="ＭＳ Ｐゴシック" pitchFamily="50" charset="-128"/>
              </a:rPr>
              <a:t>）</a:t>
            </a:r>
            <a:r>
              <a:rPr lang="ja-JP" altLang="ja-JP" sz="2800" dirty="0">
                <a:solidFill>
                  <a:srgbClr val="1A1A1A"/>
                </a:solidFill>
                <a:latin typeface="Arial" pitchFamily="34" charset="0"/>
                <a:ea typeface="Avenir"/>
                <a:cs typeface="ＭＳ Ｐゴシック" pitchFamily="50" charset="-128"/>
              </a:rPr>
              <a:t/>
            </a:r>
            <a:br>
              <a:rPr lang="ja-JP" altLang="ja-JP" sz="2800" dirty="0">
                <a:solidFill>
                  <a:srgbClr val="1A1A1A"/>
                </a:solidFill>
                <a:latin typeface="Arial" pitchFamily="34" charset="0"/>
                <a:ea typeface="Avenir"/>
                <a:cs typeface="ＭＳ Ｐゴシック" pitchFamily="50" charset="-128"/>
              </a:rPr>
            </a:br>
            <a:endParaRPr kumimoji="1" lang="ja-JP" altLang="en-US" dirty="0"/>
          </a:p>
        </p:txBody>
      </p:sp>
      <p:pic>
        <p:nvPicPr>
          <p:cNvPr id="2051" name="Picture 3" descr="レビー小体型認知症（DLB）の臨床症状（2017年改訂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84784"/>
            <a:ext cx="8295692" cy="475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94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8416" y="678344"/>
            <a:ext cx="8229600" cy="1143000"/>
          </a:xfrm>
        </p:spPr>
        <p:txBody>
          <a:bodyPr>
            <a:normAutofit fontScale="90000"/>
          </a:bodyPr>
          <a:lstStyle/>
          <a:p>
            <a:pPr lvl="0" fontAlgn="base">
              <a:spcAft>
                <a:spcPct val="0"/>
              </a:spcAft>
            </a:pPr>
            <a:r>
              <a:rPr lang="ja-JP" altLang="ja-JP" sz="4000" b="1" dirty="0">
                <a:solidFill>
                  <a:srgbClr val="981F42"/>
                </a:solidFill>
                <a:latin typeface="Arial" pitchFamily="34" charset="0"/>
                <a:ea typeface="Avenir"/>
                <a:cs typeface="ＭＳ Ｐゴシック" pitchFamily="50" charset="-128"/>
              </a:rPr>
              <a:t>レビー小体型認知症（DLB）のバイオマーカー（2017年改訂版）</a:t>
            </a:r>
            <a:r>
              <a:rPr lang="ja-JP" altLang="ja-JP" sz="6600" b="1" dirty="0">
                <a:solidFill>
                  <a:srgbClr val="981F42"/>
                </a:solidFill>
                <a:latin typeface="Arial" pitchFamily="34" charset="0"/>
                <a:ea typeface="Avenir"/>
                <a:cs typeface="ＭＳ Ｐゴシック" pitchFamily="50" charset="-128"/>
              </a:rPr>
              <a:t/>
            </a:r>
            <a:br>
              <a:rPr lang="ja-JP" altLang="ja-JP" sz="6600" b="1" dirty="0">
                <a:solidFill>
                  <a:srgbClr val="981F42"/>
                </a:solidFill>
                <a:latin typeface="Arial" pitchFamily="34" charset="0"/>
                <a:ea typeface="Avenir"/>
                <a:cs typeface="ＭＳ Ｐゴシック" pitchFamily="50" charset="-128"/>
              </a:rPr>
            </a:br>
            <a:r>
              <a:rPr lang="ja-JP" altLang="ja-JP" dirty="0" smtClean="0">
                <a:solidFill>
                  <a:srgbClr val="1A1A1A"/>
                </a:solidFill>
                <a:latin typeface="Arial" pitchFamily="34" charset="0"/>
                <a:ea typeface="Avenir"/>
                <a:cs typeface="ＭＳ Ｐゴシック" pitchFamily="50" charset="-128"/>
              </a:rPr>
              <a:t>  </a:t>
            </a:r>
            <a:r>
              <a:rPr lang="ja-JP" altLang="ja-JP" sz="101200" dirty="0">
                <a:solidFill>
                  <a:srgbClr val="1A1A1A"/>
                </a:solidFill>
                <a:latin typeface="Arial" pitchFamily="34" charset="0"/>
                <a:ea typeface="Avenir"/>
                <a:cs typeface="ＭＳ Ｐゴシック" pitchFamily="50" charset="-128"/>
              </a:rPr>
              <a:t/>
            </a:r>
            <a:br>
              <a:rPr lang="ja-JP" altLang="ja-JP" sz="101200" dirty="0">
                <a:solidFill>
                  <a:srgbClr val="1A1A1A"/>
                </a:solidFill>
                <a:latin typeface="Arial" pitchFamily="34" charset="0"/>
                <a:ea typeface="Avenir"/>
                <a:cs typeface="ＭＳ Ｐゴシック" pitchFamily="50" charset="-128"/>
              </a:rPr>
            </a:br>
            <a:endParaRPr kumimoji="1" lang="ja-JP" altLang="en-US" dirty="0"/>
          </a:p>
        </p:txBody>
      </p:sp>
      <p:pic>
        <p:nvPicPr>
          <p:cNvPr id="3075" name="Picture 3" descr="レビー小体型認知症（DLB）のバイオマーカー（2017年改訂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8496944"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4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dirty="0"/>
          </a:p>
        </p:txBody>
      </p:sp>
      <p:sp>
        <p:nvSpPr>
          <p:cNvPr id="4" name="Rectangle 2"/>
          <p:cNvSpPr>
            <a:spLocks noChangeArrowheads="1"/>
          </p:cNvSpPr>
          <p:nvPr/>
        </p:nvSpPr>
        <p:spPr bwMode="auto">
          <a:xfrm>
            <a:off x="611560" y="37765"/>
            <a:ext cx="792088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00" tIns="0" rIns="0" bIns="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4000" b="1" i="0" u="none" strike="noStrike" cap="none" normalizeH="0" baseline="0" dirty="0" smtClean="0">
                <a:ln>
                  <a:noFill/>
                </a:ln>
                <a:solidFill>
                  <a:srgbClr val="981F42"/>
                </a:solidFill>
                <a:effectLst/>
                <a:latin typeface="Arial" pitchFamily="34" charset="0"/>
                <a:ea typeface="Avenir"/>
                <a:cs typeface="ＭＳ Ｐゴシック" pitchFamily="50" charset="-128"/>
              </a:rPr>
              <a:t>レビー小体型認知症（DLB）の臨床診断基準（2017年改訂版）</a:t>
            </a:r>
          </a:p>
        </p:txBody>
      </p:sp>
      <p:pic>
        <p:nvPicPr>
          <p:cNvPr id="1027" name="Picture 3" descr="レビー小体型認知症（DLB）の臨床診断基準（2017年改訂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19" y="1508300"/>
            <a:ext cx="8097917"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221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rotWithShape="1">
          <a:blip r:embed="rId2">
            <a:extLst>
              <a:ext uri="{28A0092B-C50C-407E-A947-70E740481C1C}">
                <a14:useLocalDpi xmlns:a14="http://schemas.microsoft.com/office/drawing/2010/main" val="0"/>
              </a:ext>
            </a:extLst>
          </a:blip>
          <a:srcRect l="5913" t="28901" r="2263" b="51653"/>
          <a:stretch/>
        </p:blipFill>
        <p:spPr bwMode="auto">
          <a:xfrm>
            <a:off x="329248" y="1516813"/>
            <a:ext cx="8814752" cy="4268245"/>
          </a:xfrm>
          <a:prstGeom prst="rect">
            <a:avLst/>
          </a:prstGeom>
          <a:noFill/>
          <a:ln>
            <a:noFill/>
          </a:ln>
        </p:spPr>
      </p:pic>
      <p:sp>
        <p:nvSpPr>
          <p:cNvPr id="4" name="テキスト ボックス 3"/>
          <p:cNvSpPr txBox="1"/>
          <p:nvPr/>
        </p:nvSpPr>
        <p:spPr>
          <a:xfrm>
            <a:off x="105829" y="505605"/>
            <a:ext cx="8701572" cy="707886"/>
          </a:xfrm>
          <a:prstGeom prst="rect">
            <a:avLst/>
          </a:prstGeom>
          <a:noFill/>
        </p:spPr>
        <p:txBody>
          <a:bodyPr wrap="square" rtlCol="0">
            <a:spAutoFit/>
          </a:bodyPr>
          <a:lstStyle/>
          <a:p>
            <a:r>
              <a:rPr kumimoji="1" lang="en-US" altLang="ja-JP" sz="4000" dirty="0" smtClean="0"/>
              <a:t>DLB</a:t>
            </a:r>
            <a:r>
              <a:rPr kumimoji="1" lang="ja-JP" altLang="en-US" sz="4000" dirty="0" smtClean="0"/>
              <a:t>の脳血流</a:t>
            </a:r>
            <a:r>
              <a:rPr kumimoji="1" lang="en-US" altLang="ja-JP" sz="4000" dirty="0" smtClean="0"/>
              <a:t>SPECT</a:t>
            </a:r>
            <a:r>
              <a:rPr kumimoji="1" lang="ja-JP" altLang="en-US" sz="4000" dirty="0" smtClean="0"/>
              <a:t> </a:t>
            </a:r>
            <a:r>
              <a:rPr kumimoji="1" lang="en-US" altLang="ja-JP" sz="4000" dirty="0" smtClean="0"/>
              <a:t>:</a:t>
            </a:r>
            <a:r>
              <a:rPr lang="ja-JP" altLang="en-US" sz="4000" dirty="0" smtClean="0"/>
              <a:t>後頭葉の血流低下</a:t>
            </a:r>
            <a:endParaRPr lang="en-US" altLang="ja-JP" sz="4000" dirty="0" smtClean="0"/>
          </a:p>
        </p:txBody>
      </p:sp>
      <p:sp>
        <p:nvSpPr>
          <p:cNvPr id="5" name="テキスト ボックス 4"/>
          <p:cNvSpPr txBox="1"/>
          <p:nvPr/>
        </p:nvSpPr>
        <p:spPr>
          <a:xfrm>
            <a:off x="4730261" y="6388196"/>
            <a:ext cx="4285147" cy="369332"/>
          </a:xfrm>
          <a:prstGeom prst="rect">
            <a:avLst/>
          </a:prstGeom>
          <a:noFill/>
        </p:spPr>
        <p:txBody>
          <a:bodyPr wrap="none" rtlCol="0">
            <a:spAutoFit/>
          </a:bodyPr>
          <a:lstStyle/>
          <a:p>
            <a:r>
              <a:rPr kumimoji="1" lang="ja-JP" altLang="en-US" dirty="0" smtClean="0"/>
              <a:t>画像：認知症トータルケア　日本医師会より</a:t>
            </a:r>
            <a:endParaRPr kumimoji="1" lang="ja-JP" altLang="en-US" dirty="0"/>
          </a:p>
        </p:txBody>
      </p:sp>
    </p:spTree>
    <p:extLst>
      <p:ext uri="{BB962C8B-B14F-4D97-AF65-F5344CB8AC3E}">
        <p14:creationId xmlns:p14="http://schemas.microsoft.com/office/powerpoint/2010/main" val="1758005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92500" lnSpcReduction="20000"/>
          </a:bodyPr>
          <a:lstStyle/>
          <a:p>
            <a:r>
              <a:rPr kumimoji="1" lang="ja-JP" altLang="en-US" dirty="0" smtClean="0"/>
              <a:t>現在用いられている診断基準　</a:t>
            </a:r>
            <a:r>
              <a:rPr kumimoji="1" lang="en-US" altLang="ja-JP" dirty="0" smtClean="0"/>
              <a:t>DSM</a:t>
            </a:r>
            <a:r>
              <a:rPr kumimoji="1" lang="ja-JP" altLang="en-US" dirty="0" smtClean="0"/>
              <a:t>ー５　（２０１３）</a:t>
            </a:r>
            <a:endParaRPr kumimoji="1" lang="en-US" altLang="ja-JP" dirty="0" smtClean="0"/>
          </a:p>
          <a:p>
            <a:pPr lvl="1"/>
            <a:r>
              <a:rPr kumimoji="1" lang="en-US" altLang="ja-JP" dirty="0" smtClean="0"/>
              <a:t>A</a:t>
            </a:r>
            <a:r>
              <a:rPr kumimoji="1" lang="ja-JP" altLang="en-US" dirty="0" smtClean="0"/>
              <a:t>  一つ以上の認知領域において</a:t>
            </a:r>
            <a:r>
              <a:rPr kumimoji="1" lang="ja-JP" altLang="en-US" dirty="0" smtClean="0">
                <a:solidFill>
                  <a:srgbClr val="FF0000"/>
                </a:solidFill>
              </a:rPr>
              <a:t>以前の行為水準から有意な認知の低下がある</a:t>
            </a:r>
            <a:r>
              <a:rPr kumimoji="1" lang="ja-JP" altLang="en-US" dirty="0" smtClean="0"/>
              <a:t>という証拠が以下に基づいている</a:t>
            </a:r>
            <a:endParaRPr kumimoji="1" lang="en-US" altLang="ja-JP" dirty="0" smtClean="0"/>
          </a:p>
          <a:p>
            <a:pPr lvl="2"/>
            <a:r>
              <a:rPr lang="ja-JP" altLang="en-US" dirty="0" smtClean="0"/>
              <a:t>１）本人、本人を良く知る情報提供者、または臨床家による有意な認知機能の低下があったという概念　および</a:t>
            </a:r>
            <a:endParaRPr lang="en-US" altLang="ja-JP" dirty="0" smtClean="0"/>
          </a:p>
          <a:p>
            <a:pPr lvl="2"/>
            <a:r>
              <a:rPr kumimoji="1" lang="ja-JP" altLang="en-US" dirty="0" smtClean="0"/>
              <a:t>２）標準化された神経心理学的検査によってそれがなければ他の定量化された臨床的評価によって記録された実質的な認知行為の障害</a:t>
            </a:r>
            <a:endParaRPr kumimoji="1" lang="en-US" altLang="ja-JP" dirty="0" smtClean="0"/>
          </a:p>
          <a:p>
            <a:pPr lvl="1"/>
            <a:r>
              <a:rPr lang="en-US" altLang="ja-JP" dirty="0" smtClean="0"/>
              <a:t>B</a:t>
            </a:r>
            <a:r>
              <a:rPr lang="ja-JP" altLang="en-US" dirty="0" smtClean="0"/>
              <a:t> 毎日の活動において、</a:t>
            </a:r>
            <a:r>
              <a:rPr lang="ja-JP" altLang="en-US" dirty="0" smtClean="0">
                <a:solidFill>
                  <a:srgbClr val="FF0000"/>
                </a:solidFill>
              </a:rPr>
              <a:t>認知欠損が自立を阻害</a:t>
            </a:r>
            <a:r>
              <a:rPr lang="ja-JP" altLang="en-US" dirty="0" smtClean="0"/>
              <a:t>する</a:t>
            </a:r>
            <a:endParaRPr lang="en-US" altLang="ja-JP" dirty="0" smtClean="0"/>
          </a:p>
          <a:p>
            <a:pPr lvl="1"/>
            <a:r>
              <a:rPr kumimoji="1" lang="en-US" altLang="ja-JP" dirty="0" smtClean="0"/>
              <a:t>C</a:t>
            </a:r>
            <a:r>
              <a:rPr kumimoji="1" lang="ja-JP" altLang="en-US" dirty="0" smtClean="0"/>
              <a:t> その認知欠損はせん妄の状況でのみ起こるものではない</a:t>
            </a:r>
            <a:endParaRPr kumimoji="1" lang="en-US" altLang="ja-JP" dirty="0" smtClean="0"/>
          </a:p>
          <a:p>
            <a:pPr lvl="1"/>
            <a:r>
              <a:rPr lang="en-US" altLang="ja-JP" dirty="0" smtClean="0"/>
              <a:t>D</a:t>
            </a:r>
            <a:r>
              <a:rPr lang="ja-JP" altLang="en-US" dirty="0" smtClean="0">
                <a:solidFill>
                  <a:srgbClr val="FF0000"/>
                </a:solidFill>
              </a:rPr>
              <a:t>その認知欠損は他の精神疾患によってうまく説明されない（例：うつ病、統合失調症）</a:t>
            </a:r>
            <a:endParaRPr kumimoji="1" lang="ja-JP" altLang="en-US" dirty="0">
              <a:solidFill>
                <a:srgbClr val="FF0000"/>
              </a:solidFill>
            </a:endParaRPr>
          </a:p>
        </p:txBody>
      </p:sp>
      <p:sp>
        <p:nvSpPr>
          <p:cNvPr id="2" name="タイトル 1"/>
          <p:cNvSpPr>
            <a:spLocks noGrp="1"/>
          </p:cNvSpPr>
          <p:nvPr>
            <p:ph type="title"/>
          </p:nvPr>
        </p:nvSpPr>
        <p:spPr/>
        <p:txBody>
          <a:bodyPr/>
          <a:lstStyle/>
          <a:p>
            <a:r>
              <a:rPr kumimoji="1" lang="ja-JP" altLang="en-US" dirty="0" smtClean="0"/>
              <a:t>認知症って何でしょうか？</a:t>
            </a:r>
            <a:endParaRPr kumimoji="1" lang="ja-JP" altLang="en-US" dirty="0"/>
          </a:p>
        </p:txBody>
      </p:sp>
    </p:spTree>
    <p:extLst>
      <p:ext uri="{BB962C8B-B14F-4D97-AF65-F5344CB8AC3E}">
        <p14:creationId xmlns:p14="http://schemas.microsoft.com/office/powerpoint/2010/main" val="3192159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4124" y="970076"/>
            <a:ext cx="2643838" cy="4438718"/>
          </a:xfrm>
        </p:spPr>
        <p:txBody>
          <a:bodyPr>
            <a:normAutofit/>
          </a:bodyPr>
          <a:lstStyle/>
          <a:p>
            <a:pPr marL="0" indent="0">
              <a:buNone/>
            </a:pPr>
            <a:r>
              <a:rPr lang="en-US" altLang="ja-JP" dirty="0" smtClean="0"/>
              <a:t>MIBG </a:t>
            </a:r>
            <a:r>
              <a:rPr lang="ja-JP" altLang="en-US" dirty="0" smtClean="0"/>
              <a:t>集積低下</a:t>
            </a:r>
            <a:endParaRPr lang="en-US" altLang="ja-JP" dirty="0" smtClean="0"/>
          </a:p>
          <a:p>
            <a:pPr marL="0" indent="0">
              <a:buNone/>
            </a:pPr>
            <a:r>
              <a:rPr lang="en-US" altLang="ja-JP" dirty="0" smtClean="0"/>
              <a:t>DAT  </a:t>
            </a:r>
            <a:r>
              <a:rPr lang="ja-JP" altLang="en-US" dirty="0" smtClean="0"/>
              <a:t>両側基底核での低下</a:t>
            </a:r>
            <a:endParaRPr lang="en-US" altLang="ja-JP" dirty="0" smtClean="0"/>
          </a:p>
          <a:p>
            <a:pPr marL="0" indent="0">
              <a:buNone/>
            </a:pPr>
            <a:r>
              <a:rPr lang="ja-JP" altLang="en-US" dirty="0" smtClean="0"/>
              <a:t>　</a:t>
            </a:r>
            <a:endParaRPr lang="en-US" altLang="ja-JP" dirty="0" smtClean="0"/>
          </a:p>
          <a:p>
            <a:pPr marL="0" indent="0">
              <a:buNone/>
            </a:pPr>
            <a:r>
              <a:rPr lang="en-US" altLang="ja-JP" dirty="0" smtClean="0"/>
              <a:t>VSRAD </a:t>
            </a:r>
            <a:r>
              <a:rPr lang="ja-JP" altLang="en-US" dirty="0" smtClean="0"/>
              <a:t>画像だけにとらわれてはいけない、</a:t>
            </a:r>
            <a:endParaRPr lang="en-US" altLang="ja-JP" dirty="0" smtClean="0"/>
          </a:p>
          <a:p>
            <a:pPr marL="0" indent="0">
              <a:buNone/>
            </a:pPr>
            <a:r>
              <a:rPr lang="en-US" altLang="ja-JP" dirty="0" smtClean="0"/>
              <a:t>MRI</a:t>
            </a:r>
            <a:r>
              <a:rPr lang="ja-JP" altLang="en-US" dirty="0" smtClean="0"/>
              <a:t> 海馬の萎縮＝</a:t>
            </a:r>
            <a:r>
              <a:rPr lang="en-US" altLang="ja-JP" dirty="0" smtClean="0"/>
              <a:t> AD </a:t>
            </a:r>
            <a:r>
              <a:rPr lang="ja-JP" altLang="en-US" dirty="0" smtClean="0"/>
              <a:t>ではない</a:t>
            </a:r>
            <a:endParaRPr lang="en-US" altLang="ja-JP" dirty="0" smtClean="0"/>
          </a:p>
        </p:txBody>
      </p:sp>
      <p:sp>
        <p:nvSpPr>
          <p:cNvPr id="2" name="タイトル 1"/>
          <p:cNvSpPr>
            <a:spLocks noGrp="1"/>
          </p:cNvSpPr>
          <p:nvPr>
            <p:ph type="title"/>
          </p:nvPr>
        </p:nvSpPr>
        <p:spPr>
          <a:xfrm>
            <a:off x="457200" y="150196"/>
            <a:ext cx="8229600" cy="1252728"/>
          </a:xfrm>
        </p:spPr>
        <p:txBody>
          <a:bodyPr/>
          <a:lstStyle/>
          <a:p>
            <a:r>
              <a:rPr kumimoji="1" lang="en-US" altLang="ja-JP" dirty="0" smtClean="0"/>
              <a:t>DLB</a:t>
            </a:r>
            <a:r>
              <a:rPr kumimoji="1" lang="ja-JP" altLang="en-US" dirty="0" smtClean="0"/>
              <a:t>の</a:t>
            </a:r>
            <a:r>
              <a:rPr lang="ja-JP" altLang="en-US" dirty="0" smtClean="0"/>
              <a:t>画像所見</a:t>
            </a:r>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155602" y="1247108"/>
            <a:ext cx="5396230" cy="3083560"/>
          </a:xfrm>
          <a:prstGeom prst="rect">
            <a:avLst/>
          </a:prstGeom>
          <a:noFill/>
          <a:ln>
            <a:noFill/>
          </a:ln>
        </p:spPr>
      </p:pic>
      <p:pic>
        <p:nvPicPr>
          <p:cNvPr id="5" name="図 4"/>
          <p:cNvPicPr/>
          <p:nvPr/>
        </p:nvPicPr>
        <p:blipFill rotWithShape="1">
          <a:blip r:embed="rId3">
            <a:extLst>
              <a:ext uri="{28A0092B-C50C-407E-A947-70E740481C1C}">
                <a14:useLocalDpi xmlns:a14="http://schemas.microsoft.com/office/drawing/2010/main" val="0"/>
              </a:ext>
            </a:extLst>
          </a:blip>
          <a:srcRect t="39136" b="38779"/>
          <a:stretch/>
        </p:blipFill>
        <p:spPr bwMode="auto">
          <a:xfrm>
            <a:off x="2322195" y="4609235"/>
            <a:ext cx="6364605" cy="1998903"/>
          </a:xfrm>
          <a:prstGeom prst="rect">
            <a:avLst/>
          </a:prstGeom>
          <a:noFill/>
          <a:ln>
            <a:noFill/>
          </a:ln>
        </p:spPr>
      </p:pic>
      <p:sp>
        <p:nvSpPr>
          <p:cNvPr id="6" name="テキスト ボックス 5"/>
          <p:cNvSpPr txBox="1"/>
          <p:nvPr/>
        </p:nvSpPr>
        <p:spPr>
          <a:xfrm>
            <a:off x="5037992" y="6423393"/>
            <a:ext cx="3977416" cy="646331"/>
          </a:xfrm>
          <a:prstGeom prst="rect">
            <a:avLst/>
          </a:prstGeom>
          <a:noFill/>
        </p:spPr>
        <p:txBody>
          <a:bodyPr wrap="square" rtlCol="0">
            <a:spAutoFit/>
          </a:bodyPr>
          <a:lstStyle/>
          <a:p>
            <a:r>
              <a:rPr kumimoji="1" lang="ja-JP" altLang="en-US" dirty="0" smtClean="0"/>
              <a:t>画像：認知症トータルケア　日本医師会より</a:t>
            </a:r>
            <a:endParaRPr kumimoji="1" lang="ja-JP" altLang="en-US" dirty="0"/>
          </a:p>
        </p:txBody>
      </p:sp>
    </p:spTree>
    <p:extLst>
      <p:ext uri="{BB962C8B-B14F-4D97-AF65-F5344CB8AC3E}">
        <p14:creationId xmlns:p14="http://schemas.microsoft.com/office/powerpoint/2010/main" val="2708928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72067" y="2675466"/>
            <a:ext cx="7900058" cy="3873879"/>
          </a:xfrm>
        </p:spPr>
        <p:txBody>
          <a:bodyPr/>
          <a:lstStyle/>
          <a:p>
            <a:r>
              <a:rPr kumimoji="1" lang="en-US" altLang="ja-JP" dirty="0" smtClean="0"/>
              <a:t> DAT</a:t>
            </a:r>
            <a:r>
              <a:rPr kumimoji="1" lang="ja-JP" altLang="en-US" dirty="0" smtClean="0"/>
              <a:t>がわかりやすい</a:t>
            </a:r>
            <a:endParaRPr kumimoji="1" lang="en-US" altLang="ja-JP" dirty="0" smtClean="0"/>
          </a:p>
          <a:p>
            <a:r>
              <a:rPr lang="en-US" altLang="ja-JP" dirty="0" smtClean="0"/>
              <a:t>DAT</a:t>
            </a:r>
            <a:r>
              <a:rPr lang="ja-JP" altLang="en-US" dirty="0" smtClean="0"/>
              <a:t>と</a:t>
            </a:r>
            <a:r>
              <a:rPr lang="en-US" altLang="ja-JP" dirty="0" smtClean="0"/>
              <a:t>MIBG</a:t>
            </a:r>
            <a:r>
              <a:rPr lang="ja-JP" altLang="en-US" dirty="0" smtClean="0"/>
              <a:t>で評価するとわかりやすい。</a:t>
            </a:r>
            <a:endParaRPr lang="en-US" altLang="ja-JP" dirty="0" smtClean="0"/>
          </a:p>
          <a:p>
            <a:pPr marL="800100" lvl="2" indent="0">
              <a:buNone/>
            </a:pPr>
            <a:r>
              <a:rPr lang="en-US" altLang="ja-JP" dirty="0" smtClean="0"/>
              <a:t>MIBG </a:t>
            </a:r>
            <a:r>
              <a:rPr lang="ja-JP" altLang="en-US" dirty="0" smtClean="0"/>
              <a:t>特異度　９４％　感度　７２％</a:t>
            </a:r>
            <a:endParaRPr lang="en-US" altLang="ja-JP" dirty="0" smtClean="0"/>
          </a:p>
          <a:p>
            <a:pPr marL="800100" lvl="2" indent="0">
              <a:buNone/>
            </a:pPr>
            <a:r>
              <a:rPr lang="en-US" altLang="ja-JP" dirty="0" smtClean="0"/>
              <a:t>DAT  </a:t>
            </a:r>
            <a:r>
              <a:rPr lang="ja-JP" altLang="en-US" dirty="0" smtClean="0"/>
              <a:t>特異度８８％　感度　８８％</a:t>
            </a:r>
            <a:endParaRPr lang="en-US" altLang="ja-JP" dirty="0" smtClean="0"/>
          </a:p>
          <a:p>
            <a:pPr marL="800100" lvl="2" indent="0">
              <a:buNone/>
            </a:pPr>
            <a:r>
              <a:rPr lang="ja-JP" altLang="en-US" dirty="0" smtClean="0"/>
              <a:t>両方とも　特異度　９０％　感度</a:t>
            </a:r>
            <a:r>
              <a:rPr lang="ja-JP" altLang="ja-JP" dirty="0"/>
              <a:t>　</a:t>
            </a:r>
            <a:r>
              <a:rPr lang="ja-JP" altLang="en-US" dirty="0" smtClean="0"/>
              <a:t>９６％</a:t>
            </a:r>
            <a:endParaRPr lang="en-US" altLang="ja-JP" dirty="0" smtClean="0"/>
          </a:p>
          <a:p>
            <a:pPr marL="800100" lvl="2" indent="0">
              <a:buNone/>
            </a:pPr>
            <a:endParaRPr lang="en-US" altLang="ja-JP" dirty="0"/>
          </a:p>
          <a:p>
            <a:pPr marL="800100" lvl="2" indent="0">
              <a:buNone/>
            </a:pPr>
            <a:r>
              <a:rPr lang="en-US" altLang="ja-JP" dirty="0" smtClean="0"/>
              <a:t>DAT</a:t>
            </a:r>
            <a:r>
              <a:rPr lang="ja-JP" altLang="en-US" dirty="0" smtClean="0"/>
              <a:t>低下している人：パーキンソン症状を持っている人が多い</a:t>
            </a:r>
            <a:endParaRPr lang="en-US" altLang="ja-JP" dirty="0" smtClean="0"/>
          </a:p>
          <a:p>
            <a:pPr marL="800100" lvl="2" indent="0">
              <a:buNone/>
            </a:pPr>
            <a:r>
              <a:rPr lang="en-US" altLang="ja-JP" dirty="0" smtClean="0"/>
              <a:t>MIBG </a:t>
            </a:r>
            <a:r>
              <a:rPr lang="ja-JP" altLang="en-US" dirty="0" smtClean="0"/>
              <a:t>低下している人：</a:t>
            </a:r>
            <a:r>
              <a:rPr lang="en-US" altLang="ja-JP" dirty="0" smtClean="0"/>
              <a:t>RBD</a:t>
            </a:r>
            <a:r>
              <a:rPr lang="ja-JP" altLang="en-US" dirty="0" smtClean="0"/>
              <a:t>が多い</a:t>
            </a:r>
            <a:endParaRPr lang="en-US" altLang="ja-JP" dirty="0" smtClean="0"/>
          </a:p>
        </p:txBody>
      </p:sp>
      <p:sp>
        <p:nvSpPr>
          <p:cNvPr id="2" name="タイトル 1"/>
          <p:cNvSpPr>
            <a:spLocks noGrp="1"/>
          </p:cNvSpPr>
          <p:nvPr>
            <p:ph type="title"/>
          </p:nvPr>
        </p:nvSpPr>
        <p:spPr>
          <a:xfrm>
            <a:off x="457200" y="314810"/>
            <a:ext cx="8229600" cy="1954531"/>
          </a:xfrm>
        </p:spPr>
        <p:txBody>
          <a:bodyPr>
            <a:normAutofit fontScale="90000"/>
          </a:bodyPr>
          <a:lstStyle/>
          <a:p>
            <a:r>
              <a:rPr kumimoji="1" lang="en-US" altLang="ja-JP" dirty="0" smtClean="0">
                <a:solidFill>
                  <a:schemeClr val="tx1"/>
                </a:solidFill>
              </a:rPr>
              <a:t>DAT</a:t>
            </a:r>
            <a:r>
              <a:rPr kumimoji="1" lang="ja-JP" altLang="en-US" dirty="0" smtClean="0">
                <a:solidFill>
                  <a:schemeClr val="tx1"/>
                </a:solidFill>
              </a:rPr>
              <a:t> </a:t>
            </a:r>
            <a:r>
              <a:rPr kumimoji="1" lang="en-US" altLang="ja-JP" dirty="0" smtClean="0">
                <a:solidFill>
                  <a:schemeClr val="tx1"/>
                </a:solidFill>
              </a:rPr>
              <a:t>MIBG, SPECT,</a:t>
            </a:r>
            <a:br>
              <a:rPr kumimoji="1" lang="en-US" altLang="ja-JP" dirty="0" smtClean="0">
                <a:solidFill>
                  <a:schemeClr val="tx1"/>
                </a:solidFill>
              </a:rPr>
            </a:br>
            <a:r>
              <a:rPr lang="en-US" altLang="ja-JP" dirty="0" smtClean="0">
                <a:solidFill>
                  <a:schemeClr val="tx1"/>
                </a:solidFill>
              </a:rPr>
              <a:t>MRI</a:t>
            </a:r>
            <a:r>
              <a:rPr lang="ja-JP" altLang="en-US" dirty="0" smtClean="0">
                <a:solidFill>
                  <a:schemeClr val="tx1"/>
                </a:solidFill>
              </a:rPr>
              <a:t>どれがレビー小体型認知症で一番わかりやすいか？</a:t>
            </a:r>
            <a:endParaRPr kumimoji="1" lang="ja-JP" altLang="en-US" dirty="0">
              <a:solidFill>
                <a:schemeClr val="tx1"/>
              </a:solidFill>
            </a:endParaRPr>
          </a:p>
        </p:txBody>
      </p:sp>
    </p:spTree>
    <p:extLst>
      <p:ext uri="{BB962C8B-B14F-4D97-AF65-F5344CB8AC3E}">
        <p14:creationId xmlns:p14="http://schemas.microsoft.com/office/powerpoint/2010/main" val="1450504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45123" y="2551680"/>
            <a:ext cx="3552578" cy="3119359"/>
          </a:xfrm>
        </p:spPr>
        <p:txBody>
          <a:bodyPr/>
          <a:lstStyle/>
          <a:p>
            <a:r>
              <a:rPr kumimoji="1" lang="en-US" altLang="ja-JP" dirty="0" smtClean="0"/>
              <a:t>DLB</a:t>
            </a:r>
            <a:r>
              <a:rPr kumimoji="1" lang="ja-JP" altLang="en-US" dirty="0" smtClean="0"/>
              <a:t>だけでなく、うつ、統合失調症などが多い。</a:t>
            </a:r>
            <a:endParaRPr kumimoji="1" lang="en-US" altLang="ja-JP" dirty="0" smtClean="0"/>
          </a:p>
          <a:p>
            <a:r>
              <a:rPr kumimoji="1" lang="ja-JP" altLang="en-US" dirty="0" smtClean="0"/>
              <a:t>薬剤性パーキンソニズムと間違えられていることも多い。</a:t>
            </a:r>
            <a:endParaRPr kumimoji="1" lang="en-US" altLang="ja-JP" dirty="0" smtClean="0"/>
          </a:p>
          <a:p>
            <a:r>
              <a:rPr lang="ja-JP" altLang="en-US" dirty="0" smtClean="0"/>
              <a:t>疑うことが大切。</a:t>
            </a:r>
            <a:endParaRPr kumimoji="1" lang="ja-JP" altLang="en-US" dirty="0"/>
          </a:p>
        </p:txBody>
      </p:sp>
      <p:sp>
        <p:nvSpPr>
          <p:cNvPr id="2" name="タイトル 1"/>
          <p:cNvSpPr>
            <a:spLocks noGrp="1"/>
          </p:cNvSpPr>
          <p:nvPr>
            <p:ph type="title"/>
          </p:nvPr>
        </p:nvSpPr>
        <p:spPr>
          <a:xfrm>
            <a:off x="457200" y="116210"/>
            <a:ext cx="8229600" cy="1143000"/>
          </a:xfrm>
        </p:spPr>
        <p:txBody>
          <a:bodyPr/>
          <a:lstStyle/>
          <a:p>
            <a:r>
              <a:rPr kumimoji="1" lang="en-US" altLang="ja-JP" dirty="0" smtClean="0"/>
              <a:t>DLB</a:t>
            </a:r>
            <a:r>
              <a:rPr kumimoji="1" lang="ja-JP" altLang="en-US" dirty="0" smtClean="0"/>
              <a:t>の入院時診断名</a:t>
            </a:r>
            <a:endParaRPr kumimoji="1" lang="ja-JP" altLang="en-US" dirty="0"/>
          </a:p>
        </p:txBody>
      </p:sp>
      <p:graphicFrame>
        <p:nvGraphicFramePr>
          <p:cNvPr id="4" name="グラフ 3"/>
          <p:cNvGraphicFramePr>
            <a:graphicFrameLocks/>
          </p:cNvGraphicFramePr>
          <p:nvPr>
            <p:extLst>
              <p:ext uri="{D42A27DB-BD31-4B8C-83A1-F6EECF244321}">
                <p14:modId xmlns:p14="http://schemas.microsoft.com/office/powerpoint/2010/main" val="1395338403"/>
              </p:ext>
            </p:extLst>
          </p:nvPr>
        </p:nvGraphicFramePr>
        <p:xfrm>
          <a:off x="4237974" y="1909840"/>
          <a:ext cx="4572000" cy="4176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6959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92936" y="1708313"/>
            <a:ext cx="7408333" cy="3450696"/>
          </a:xfrm>
        </p:spPr>
        <p:txBody>
          <a:bodyPr>
            <a:noAutofit/>
          </a:bodyPr>
          <a:lstStyle/>
          <a:p>
            <a:r>
              <a:rPr kumimoji="1" lang="ja-JP" altLang="en-US" sz="2800" dirty="0" smtClean="0"/>
              <a:t>レボドパの効果は限局</a:t>
            </a:r>
            <a:endParaRPr kumimoji="1" lang="en-US" altLang="ja-JP" sz="2800" dirty="0" smtClean="0"/>
          </a:p>
          <a:p>
            <a:r>
              <a:rPr lang="en-US" altLang="ja-JP" sz="2800" dirty="0" smtClean="0"/>
              <a:t>PD</a:t>
            </a:r>
            <a:r>
              <a:rPr lang="ja-JP" altLang="en-US" sz="2800" dirty="0" smtClean="0"/>
              <a:t>より反応性はおちる</a:t>
            </a:r>
            <a:endParaRPr lang="en-US" altLang="ja-JP" sz="2800" dirty="0" smtClean="0"/>
          </a:p>
          <a:p>
            <a:r>
              <a:rPr kumimoji="1" lang="ja-JP" altLang="en-US" sz="2800" dirty="0" smtClean="0"/>
              <a:t>全ての薬剤は少量よりスタート、反応しやすい</a:t>
            </a:r>
            <a:endParaRPr kumimoji="1" lang="en-US" altLang="ja-JP" sz="2800" dirty="0" smtClean="0"/>
          </a:p>
          <a:p>
            <a:r>
              <a:rPr lang="ja-JP" altLang="en-US" sz="2800" dirty="0" smtClean="0"/>
              <a:t>抗コリン剤は</a:t>
            </a:r>
            <a:r>
              <a:rPr lang="en-US" altLang="ja-JP" sz="2800" dirty="0" smtClean="0"/>
              <a:t>NG</a:t>
            </a:r>
          </a:p>
          <a:p>
            <a:r>
              <a:rPr lang="ja-JP" altLang="en-US" sz="2800" dirty="0" smtClean="0"/>
              <a:t>効果作用時間も短縮してくる。</a:t>
            </a:r>
            <a:endParaRPr lang="en-US" altLang="ja-JP" sz="2800" dirty="0" smtClean="0"/>
          </a:p>
          <a:p>
            <a:r>
              <a:rPr lang="ja-JP" altLang="en-US" sz="2800" dirty="0"/>
              <a:t>アリセプト</a:t>
            </a:r>
            <a:r>
              <a:rPr lang="ja-JP" altLang="en-US" sz="2800" dirty="0" smtClean="0"/>
              <a:t>のみ保険病名がある。確かに効果もある。保険病名には問題があるが、メマンチンもある一定効果がある。</a:t>
            </a:r>
            <a:endParaRPr lang="en-US" altLang="ja-JP" sz="2800" dirty="0" smtClean="0"/>
          </a:p>
          <a:p>
            <a:r>
              <a:rPr lang="en-US" altLang="ja-JP" sz="2800" dirty="0" smtClean="0"/>
              <a:t>BPSD</a:t>
            </a:r>
            <a:r>
              <a:rPr lang="ja-JP" altLang="en-US" sz="2800" dirty="0" smtClean="0"/>
              <a:t>にバルプロ</a:t>
            </a:r>
            <a:r>
              <a:rPr lang="ja-JP" altLang="en-US" sz="2800" dirty="0"/>
              <a:t>酸</a:t>
            </a:r>
            <a:r>
              <a:rPr lang="ja-JP" altLang="en-US" sz="2800" dirty="0" smtClean="0"/>
              <a:t>の</a:t>
            </a:r>
            <a:r>
              <a:rPr lang="ja-JP" altLang="en-US" sz="2800" dirty="0"/>
              <a:t>少量投与</a:t>
            </a:r>
            <a:r>
              <a:rPr lang="ja-JP" altLang="en-US" sz="2800" dirty="0" smtClean="0"/>
              <a:t>も効果的。</a:t>
            </a:r>
            <a:endParaRPr lang="en-US" altLang="ja-JP" sz="2800" dirty="0" smtClean="0"/>
          </a:p>
        </p:txBody>
      </p:sp>
      <p:sp>
        <p:nvSpPr>
          <p:cNvPr id="2" name="タイトル 1"/>
          <p:cNvSpPr>
            <a:spLocks noGrp="1"/>
          </p:cNvSpPr>
          <p:nvPr>
            <p:ph type="title"/>
          </p:nvPr>
        </p:nvSpPr>
        <p:spPr>
          <a:xfrm>
            <a:off x="246937" y="338328"/>
            <a:ext cx="8736848" cy="1252728"/>
          </a:xfrm>
        </p:spPr>
        <p:txBody>
          <a:bodyPr>
            <a:normAutofit fontScale="90000"/>
          </a:bodyPr>
          <a:lstStyle/>
          <a:p>
            <a:r>
              <a:rPr kumimoji="1" lang="ja-JP" altLang="en-US" dirty="0" smtClean="0"/>
              <a:t>レビー小体型認知症の治療時の注意点</a:t>
            </a:r>
            <a:endParaRPr kumimoji="1" lang="ja-JP" altLang="en-US" dirty="0"/>
          </a:p>
        </p:txBody>
      </p:sp>
    </p:spTree>
    <p:extLst>
      <p:ext uri="{BB962C8B-B14F-4D97-AF65-F5344CB8AC3E}">
        <p14:creationId xmlns:p14="http://schemas.microsoft.com/office/powerpoint/2010/main" val="1467936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r>
              <a:rPr kumimoji="1" lang="ja-JP" altLang="en-US" dirty="0" smtClean="0"/>
              <a:t>前頭側頭葉変性症（</a:t>
            </a:r>
            <a:r>
              <a:rPr kumimoji="1" lang="en-US" altLang="ja-JP" dirty="0" smtClean="0"/>
              <a:t>FTLD</a:t>
            </a:r>
            <a:r>
              <a:rPr kumimoji="1" lang="ja-JP" altLang="en-US" dirty="0" smtClean="0"/>
              <a:t>）</a:t>
            </a:r>
            <a:endParaRPr kumimoji="1" lang="en-US" altLang="ja-JP" dirty="0" smtClean="0"/>
          </a:p>
          <a:p>
            <a:r>
              <a:rPr kumimoji="1" lang="ja-JP" altLang="en-US" dirty="0" smtClean="0"/>
              <a:t>主として初老期に発症</a:t>
            </a:r>
            <a:endParaRPr kumimoji="1" lang="en-US" altLang="ja-JP" dirty="0" smtClean="0"/>
          </a:p>
          <a:p>
            <a:r>
              <a:rPr lang="ja-JP" altLang="en-US" dirty="0" smtClean="0"/>
              <a:t>前頭葉と側頭葉を中心とする神経細胞の変性・脱落により著明な行動異常、精神症状、言語障害などを特徴とする進行性の非アルツハイマー病。</a:t>
            </a:r>
            <a:endParaRPr lang="en-US" altLang="ja-JP" dirty="0" smtClean="0"/>
          </a:p>
          <a:p>
            <a:r>
              <a:rPr kumimoji="1" lang="ja-JP" altLang="en-US" dirty="0" smtClean="0"/>
              <a:t>経過中にパーキンソニズムや運動障害を認める。</a:t>
            </a:r>
            <a:endParaRPr kumimoji="1" lang="en-US" altLang="ja-JP" dirty="0" smtClean="0"/>
          </a:p>
          <a:p>
            <a:r>
              <a:rPr lang="en-US" altLang="ja-JP" dirty="0"/>
              <a:t> </a:t>
            </a:r>
            <a:r>
              <a:rPr lang="ja-JP" altLang="en-US" dirty="0" smtClean="0"/>
              <a:t>反社会的行動が多い（万引きなど）</a:t>
            </a:r>
            <a:endParaRPr kumimoji="1" lang="ja-JP" altLang="en-US" dirty="0"/>
          </a:p>
        </p:txBody>
      </p:sp>
      <p:sp>
        <p:nvSpPr>
          <p:cNvPr id="2" name="タイトル 1"/>
          <p:cNvSpPr>
            <a:spLocks noGrp="1"/>
          </p:cNvSpPr>
          <p:nvPr>
            <p:ph type="title"/>
          </p:nvPr>
        </p:nvSpPr>
        <p:spPr/>
        <p:txBody>
          <a:bodyPr/>
          <a:lstStyle/>
          <a:p>
            <a:r>
              <a:rPr kumimoji="1" lang="ja-JP" altLang="en-US" dirty="0" smtClean="0"/>
              <a:t>前頭側頭型認知症</a:t>
            </a:r>
            <a:endParaRPr kumimoji="1" lang="ja-JP" altLang="en-US" dirty="0"/>
          </a:p>
        </p:txBody>
      </p:sp>
    </p:spTree>
    <p:extLst>
      <p:ext uri="{BB962C8B-B14F-4D97-AF65-F5344CB8AC3E}">
        <p14:creationId xmlns:p14="http://schemas.microsoft.com/office/powerpoint/2010/main" val="2520772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smtClean="0"/>
              <a:t>行動障害型前頭側頭型認知症</a:t>
            </a:r>
            <a:r>
              <a:rPr lang="ja-JP" altLang="ja-JP" dirty="0"/>
              <a:t>　</a:t>
            </a:r>
            <a:r>
              <a:rPr lang="ja-JP" altLang="ja-JP" dirty="0" smtClean="0"/>
              <a:t>b</a:t>
            </a:r>
            <a:r>
              <a:rPr kumimoji="1" lang="en-US" altLang="ja-JP" dirty="0" smtClean="0"/>
              <a:t>v</a:t>
            </a:r>
            <a:r>
              <a:rPr kumimoji="1" lang="ja-JP" altLang="en-US" dirty="0" smtClean="0"/>
              <a:t> </a:t>
            </a:r>
            <a:r>
              <a:rPr kumimoji="1" lang="en-US" altLang="ja-JP" dirty="0" smtClean="0"/>
              <a:t>FTD (behavioral variant </a:t>
            </a:r>
            <a:r>
              <a:rPr kumimoji="1" lang="en-US" altLang="ja-JP" dirty="0" err="1" smtClean="0"/>
              <a:t>frontotemporal</a:t>
            </a:r>
            <a:r>
              <a:rPr kumimoji="1" lang="en-US" altLang="ja-JP" dirty="0" smtClean="0"/>
              <a:t> dementia)</a:t>
            </a:r>
          </a:p>
          <a:p>
            <a:r>
              <a:rPr lang="ja-JP" altLang="en-US" dirty="0" smtClean="0"/>
              <a:t>意味性認知症</a:t>
            </a:r>
            <a:r>
              <a:rPr lang="en-US" altLang="ja-JP" dirty="0" smtClean="0"/>
              <a:t>(SD)</a:t>
            </a:r>
          </a:p>
          <a:p>
            <a:r>
              <a:rPr kumimoji="1" lang="ja-JP" altLang="en-US" dirty="0" smtClean="0"/>
              <a:t>進行性非流暢性</a:t>
            </a:r>
            <a:r>
              <a:rPr lang="ja-JP" altLang="en-US" dirty="0" smtClean="0"/>
              <a:t>失語</a:t>
            </a:r>
            <a:r>
              <a:rPr kumimoji="1" lang="ja-JP" altLang="en-US" dirty="0" smtClean="0"/>
              <a:t>症（</a:t>
            </a:r>
            <a:r>
              <a:rPr kumimoji="1" lang="en-US" altLang="ja-JP" dirty="0" smtClean="0"/>
              <a:t>PNFA: progressive non-fluent aphasia)</a:t>
            </a:r>
            <a:endParaRPr kumimoji="1" lang="ja-JP" altLang="en-US" dirty="0"/>
          </a:p>
        </p:txBody>
      </p:sp>
      <p:sp>
        <p:nvSpPr>
          <p:cNvPr id="2" name="タイトル 1"/>
          <p:cNvSpPr>
            <a:spLocks noGrp="1"/>
          </p:cNvSpPr>
          <p:nvPr>
            <p:ph type="title"/>
          </p:nvPr>
        </p:nvSpPr>
        <p:spPr/>
        <p:txBody>
          <a:bodyPr/>
          <a:lstStyle/>
          <a:p>
            <a:r>
              <a:rPr kumimoji="1" lang="en-US" altLang="ja-JP" dirty="0" smtClean="0"/>
              <a:t>FTLD</a:t>
            </a:r>
            <a:r>
              <a:rPr kumimoji="1" lang="ja-JP" altLang="en-US" dirty="0" smtClean="0"/>
              <a:t>の診断基準と臨床分類</a:t>
            </a:r>
            <a:endParaRPr kumimoji="1" lang="ja-JP" altLang="en-US" dirty="0"/>
          </a:p>
        </p:txBody>
      </p:sp>
    </p:spTree>
    <p:extLst>
      <p:ext uri="{BB962C8B-B14F-4D97-AF65-F5344CB8AC3E}">
        <p14:creationId xmlns:p14="http://schemas.microsoft.com/office/powerpoint/2010/main" val="2832788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553998"/>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lIns="0" tIns="0" rIns="0" bIns="0">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ja-JP" altLang="en-US" sz="3600" dirty="0" smtClean="0">
                <a:latin typeface="HGPｺﾞｼｯｸE" panose="020B0900000000000000" pitchFamily="50" charset="-128"/>
                <a:ea typeface="HGPｺﾞｼｯｸE" panose="020B0900000000000000" pitchFamily="50" charset="-128"/>
              </a:rPr>
              <a:t>　　　　　</a:t>
            </a:r>
            <a:r>
              <a:rPr lang="ja-JP" altLang="ja-JP" sz="3600" dirty="0" smtClean="0">
                <a:latin typeface="HGPｺﾞｼｯｸE" panose="020B0900000000000000" pitchFamily="50" charset="-128"/>
                <a:ea typeface="HGPｺﾞｼｯｸE" panose="020B0900000000000000" pitchFamily="50" charset="-128"/>
              </a:rPr>
              <a:t>前頭側頭型認知症</a:t>
            </a:r>
            <a:r>
              <a:rPr lang="ja-JP" altLang="en-US" sz="3600" dirty="0" smtClean="0">
                <a:latin typeface="HGPｺﾞｼｯｸE" panose="020B0900000000000000" pitchFamily="50" charset="-128"/>
                <a:ea typeface="HGPｺﾞｼｯｸE" panose="020B0900000000000000" pitchFamily="50" charset="-128"/>
              </a:rPr>
              <a:t>ＦＴＤ</a:t>
            </a:r>
            <a:r>
              <a:rPr lang="ja-JP" altLang="ja-JP" sz="3600" dirty="0" smtClean="0">
                <a:latin typeface="HGPｺﾞｼｯｸE" panose="020B0900000000000000" pitchFamily="50" charset="-128"/>
                <a:ea typeface="HGPｺﾞｼｯｸE" panose="020B0900000000000000" pitchFamily="50" charset="-128"/>
              </a:rPr>
              <a:t>(</a:t>
            </a:r>
            <a:r>
              <a:rPr lang="ja-JP" altLang="en-US" sz="3600" dirty="0" smtClean="0">
                <a:latin typeface="HGPｺﾞｼｯｸE" panose="020B0900000000000000" pitchFamily="50" charset="-128"/>
                <a:ea typeface="HGPｺﾞｼｯｸE" panose="020B0900000000000000" pitchFamily="50" charset="-128"/>
              </a:rPr>
              <a:t>ピック病</a:t>
            </a:r>
            <a:r>
              <a:rPr lang="ja-JP" altLang="ja-JP" sz="3600" dirty="0" smtClean="0">
                <a:latin typeface="HGPｺﾞｼｯｸE" panose="020B0900000000000000" pitchFamily="50" charset="-128"/>
                <a:ea typeface="HGPｺﾞｼｯｸE" panose="020B0900000000000000" pitchFamily="50" charset="-128"/>
              </a:rPr>
              <a:t>)</a:t>
            </a:r>
            <a:endParaRPr lang="en-US" altLang="ja-JP" sz="3600" b="1" dirty="0" smtClean="0">
              <a:latin typeface="HGPｺﾞｼｯｸE" panose="020B0900000000000000" pitchFamily="50" charset="-128"/>
              <a:ea typeface="HGPｺﾞｼｯｸE" panose="020B0900000000000000" pitchFamily="50" charset="-128"/>
            </a:endParaRPr>
          </a:p>
        </p:txBody>
      </p:sp>
      <p:sp>
        <p:nvSpPr>
          <p:cNvPr id="17411" name="Rectangle 3"/>
          <p:cNvSpPr>
            <a:spLocks noChangeArrowheads="1"/>
          </p:cNvSpPr>
          <p:nvPr/>
        </p:nvSpPr>
        <p:spPr bwMode="auto">
          <a:xfrm>
            <a:off x="359128" y="5776343"/>
            <a:ext cx="36554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ja-JP" altLang="ja-JP" sz="3600" dirty="0" smtClean="0">
                <a:latin typeface="Osaka" charset="-128"/>
                <a:ea typeface="ＭＳ Ｐゴシック" charset="-128"/>
              </a:rPr>
              <a:t>前頭・側頭葉萎縮</a:t>
            </a:r>
            <a:endParaRPr lang="ja-JP" altLang="en-US" sz="2400" dirty="0" smtClean="0">
              <a:ea typeface="ＭＳ Ｐゴシック" charset="-128"/>
            </a:endParaRPr>
          </a:p>
        </p:txBody>
      </p:sp>
      <p:pic>
        <p:nvPicPr>
          <p:cNvPr id="17412" name="Picture 4"/>
          <p:cNvPicPr>
            <a:picLocks noChangeAspect="1" noChangeArrowheads="1"/>
          </p:cNvPicPr>
          <p:nvPr/>
        </p:nvPicPr>
        <p:blipFill>
          <a:blip r:embed="rId2">
            <a:lum bright="-12000" contrast="14000"/>
            <a:extLst>
              <a:ext uri="{28A0092B-C50C-407E-A947-70E740481C1C}">
                <a14:useLocalDpi xmlns:a14="http://schemas.microsoft.com/office/drawing/2010/main" val="0"/>
              </a:ext>
            </a:extLst>
          </a:blip>
          <a:srcRect/>
          <a:stretch>
            <a:fillRect/>
          </a:stretch>
        </p:blipFill>
        <p:spPr bwMode="auto">
          <a:xfrm>
            <a:off x="184858" y="1484784"/>
            <a:ext cx="4099277" cy="384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657" y="1508719"/>
            <a:ext cx="4466166" cy="383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p:cNvSpPr>
            <a:spLocks noChangeArrowheads="1"/>
          </p:cNvSpPr>
          <p:nvPr/>
        </p:nvSpPr>
        <p:spPr bwMode="auto">
          <a:xfrm>
            <a:off x="1131711" y="1693864"/>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en-US" altLang="ja-JP" sz="300" b="1" smtClean="0">
                <a:solidFill>
                  <a:srgbClr val="000000"/>
                </a:solidFill>
                <a:latin typeface="Osaka" charset="-128"/>
              </a:rPr>
              <a:t> </a:t>
            </a:r>
            <a:endParaRPr lang="en-US" altLang="ja-JP" sz="2400" smtClean="0">
              <a:solidFill>
                <a:srgbClr val="000000"/>
              </a:solidFill>
            </a:endParaRPr>
          </a:p>
        </p:txBody>
      </p:sp>
      <p:sp>
        <p:nvSpPr>
          <p:cNvPr id="17415" name="Rectangle 7"/>
          <p:cNvSpPr>
            <a:spLocks noChangeArrowheads="1"/>
          </p:cNvSpPr>
          <p:nvPr/>
        </p:nvSpPr>
        <p:spPr bwMode="auto">
          <a:xfrm>
            <a:off x="5452533" y="5622454"/>
            <a:ext cx="31050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en-US" altLang="ja-JP" sz="2000" b="1" smtClean="0">
                <a:latin typeface="Times New Roman" pitchFamily="18" charset="0"/>
                <a:ea typeface="平成角ゴシック" charset="-128"/>
              </a:rPr>
              <a:t>Bielschowsky</a:t>
            </a:r>
            <a:r>
              <a:rPr lang="en-US" altLang="ja-JP" sz="2000" b="1" smtClean="0">
                <a:latin typeface="平成角ゴシック" charset="-128"/>
                <a:ea typeface="平成角ゴシック" charset="-128"/>
              </a:rPr>
              <a:t> </a:t>
            </a:r>
            <a:r>
              <a:rPr lang="ja-JP" altLang="en-US" sz="2000" b="1" smtClean="0"/>
              <a:t>染色    </a:t>
            </a:r>
            <a:r>
              <a:rPr lang="en-US" altLang="ja-JP" sz="2000" b="1" smtClean="0"/>
              <a:t>×</a:t>
            </a:r>
            <a:r>
              <a:rPr lang="ja-JP" altLang="en-US" sz="2000" b="1" smtClean="0"/>
              <a:t>２００</a:t>
            </a:r>
          </a:p>
        </p:txBody>
      </p:sp>
      <p:sp>
        <p:nvSpPr>
          <p:cNvPr id="17416" name="Rectangle 8"/>
          <p:cNvSpPr>
            <a:spLocks noChangeArrowheads="1"/>
          </p:cNvSpPr>
          <p:nvPr/>
        </p:nvSpPr>
        <p:spPr bwMode="auto">
          <a:xfrm>
            <a:off x="5076056" y="6100763"/>
            <a:ext cx="346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ja-JP" altLang="en-US" sz="2000" b="1" dirty="0" smtClean="0">
                <a:solidFill>
                  <a:srgbClr val="FFFFFF"/>
                </a:solidFill>
                <a:latin typeface="Osaka" charset="-128"/>
                <a:ea typeface="ＭＳ Ｐゴシック" charset="-128"/>
              </a:rPr>
              <a:t>（大濱榮作教授のご厚意による）</a:t>
            </a:r>
            <a:endParaRPr lang="ja-JP" altLang="en-US" sz="2400" dirty="0" smtClean="0">
              <a:solidFill>
                <a:srgbClr val="000000"/>
              </a:solidFill>
              <a:ea typeface="ＭＳ Ｐゴシック" charset="-128"/>
            </a:endParaRPr>
          </a:p>
        </p:txBody>
      </p:sp>
      <p:sp>
        <p:nvSpPr>
          <p:cNvPr id="17417" name="Text Box 9"/>
          <p:cNvSpPr txBox="1">
            <a:spLocks noChangeArrowheads="1"/>
          </p:cNvSpPr>
          <p:nvPr/>
        </p:nvSpPr>
        <p:spPr bwMode="auto">
          <a:xfrm>
            <a:off x="5577418" y="923944"/>
            <a:ext cx="21646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ja-JP" altLang="en-US" dirty="0" smtClean="0"/>
              <a:t>ピック小体</a:t>
            </a:r>
          </a:p>
        </p:txBody>
      </p:sp>
      <p:sp>
        <p:nvSpPr>
          <p:cNvPr id="10" name="Rectangle 8"/>
          <p:cNvSpPr>
            <a:spLocks noChangeArrowheads="1"/>
          </p:cNvSpPr>
          <p:nvPr/>
        </p:nvSpPr>
        <p:spPr bwMode="auto">
          <a:xfrm>
            <a:off x="5228456" y="6253163"/>
            <a:ext cx="346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ja-JP" altLang="en-US" sz="2000" b="1" dirty="0" smtClean="0">
                <a:latin typeface="Osaka" charset="-128"/>
                <a:ea typeface="ＭＳ Ｐゴシック" charset="-128"/>
              </a:rPr>
              <a:t>（大濱榮作教授のご厚意による）</a:t>
            </a:r>
            <a:endParaRPr lang="ja-JP" altLang="en-US" sz="2400" dirty="0" smtClean="0">
              <a:ea typeface="ＭＳ Ｐゴシック" charset="-128"/>
            </a:endParaRPr>
          </a:p>
        </p:txBody>
      </p:sp>
    </p:spTree>
    <p:extLst>
      <p:ext uri="{BB962C8B-B14F-4D97-AF65-F5344CB8AC3E}">
        <p14:creationId xmlns:p14="http://schemas.microsoft.com/office/powerpoint/2010/main" val="3640743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0"/>
            <a:ext cx="9144000" cy="1112562"/>
          </a:xfrm>
        </p:spPr>
        <p:style>
          <a:lnRef idx="1">
            <a:schemeClr val="accent5"/>
          </a:lnRef>
          <a:fillRef idx="2">
            <a:schemeClr val="accent5"/>
          </a:fillRef>
          <a:effectRef idx="1">
            <a:schemeClr val="accent5"/>
          </a:effectRef>
          <a:fontRef idx="minor">
            <a:schemeClr val="dk1"/>
          </a:fontRef>
        </p:style>
        <p:txBody>
          <a:bodyPr/>
          <a:lstStyle/>
          <a:p>
            <a:pPr eaLnBrk="1" hangingPunct="1"/>
            <a:r>
              <a:rPr lang="ja-JP" altLang="en-US" sz="4000" b="1" dirty="0" smtClean="0">
                <a:solidFill>
                  <a:schemeClr val="tx1"/>
                </a:solidFill>
                <a:latin typeface="+mn-ea"/>
              </a:rPr>
              <a:t>常同行動とその対応</a:t>
            </a:r>
          </a:p>
        </p:txBody>
      </p:sp>
      <p:sp>
        <p:nvSpPr>
          <p:cNvPr id="18435" name="Rectangle 3"/>
          <p:cNvSpPr>
            <a:spLocks noGrp="1" noChangeArrowheads="1"/>
          </p:cNvSpPr>
          <p:nvPr>
            <p:ph type="subTitle" idx="1"/>
          </p:nvPr>
        </p:nvSpPr>
        <p:spPr>
          <a:xfrm>
            <a:off x="471666" y="1337761"/>
            <a:ext cx="5043249" cy="3959225"/>
          </a:xfrm>
          <a:noFill/>
        </p:spPr>
        <p:txBody>
          <a:bodyPr/>
          <a:lstStyle/>
          <a:p>
            <a:pPr algn="l" eaLnBrk="1" hangingPunct="1"/>
            <a:r>
              <a:rPr lang="ja-JP" altLang="en-US" sz="3600" b="1" dirty="0" smtClean="0">
                <a:solidFill>
                  <a:schemeClr val="bg1"/>
                </a:solidFill>
                <a:latin typeface="HGPｺﾞｼｯｸE" panose="020B0900000000000000" pitchFamily="50" charset="-128"/>
                <a:ea typeface="HGPｺﾞｼｯｸE" panose="020B0900000000000000" pitchFamily="50" charset="-128"/>
              </a:rPr>
              <a:t>時刻表的な生活</a:t>
            </a:r>
          </a:p>
          <a:p>
            <a:pPr algn="l" eaLnBrk="1" hangingPunct="1"/>
            <a:endParaRPr lang="ja-JP" altLang="en-US" sz="3600" b="1" dirty="0" smtClean="0">
              <a:solidFill>
                <a:schemeClr val="tx1"/>
              </a:solidFill>
              <a:latin typeface="HGPｺﾞｼｯｸE" panose="020B0900000000000000" pitchFamily="50" charset="-128"/>
              <a:ea typeface="HGPｺﾞｼｯｸE" panose="020B0900000000000000" pitchFamily="50" charset="-128"/>
            </a:endParaRPr>
          </a:p>
          <a:p>
            <a:pPr algn="l" eaLnBrk="1" hangingPunct="1"/>
            <a:r>
              <a:rPr lang="ja-JP" altLang="en-US" sz="3600" b="1" dirty="0" smtClean="0">
                <a:solidFill>
                  <a:schemeClr val="bg1"/>
                </a:solidFill>
                <a:latin typeface="HGPｺﾞｼｯｸE" panose="020B0900000000000000" pitchFamily="50" charset="-128"/>
                <a:ea typeface="HGPｺﾞｼｯｸE" panose="020B0900000000000000" pitchFamily="50" charset="-128"/>
              </a:rPr>
              <a:t>決まった椅子にすわる</a:t>
            </a:r>
          </a:p>
          <a:p>
            <a:pPr algn="l" eaLnBrk="1" hangingPunct="1"/>
            <a:endParaRPr lang="ja-JP" altLang="en-US" sz="3600" b="1" dirty="0" smtClean="0">
              <a:solidFill>
                <a:schemeClr val="bg1"/>
              </a:solidFill>
              <a:latin typeface="HGPｺﾞｼｯｸE" panose="020B0900000000000000" pitchFamily="50" charset="-128"/>
              <a:ea typeface="HGPｺﾞｼｯｸE" panose="020B0900000000000000" pitchFamily="50" charset="-128"/>
            </a:endParaRPr>
          </a:p>
          <a:p>
            <a:pPr algn="l" eaLnBrk="1" hangingPunct="1"/>
            <a:r>
              <a:rPr lang="ja-JP" altLang="en-US" sz="3600" b="1" dirty="0" smtClean="0">
                <a:solidFill>
                  <a:schemeClr val="bg1"/>
                </a:solidFill>
                <a:latin typeface="HGPｺﾞｼｯｸE" panose="020B0900000000000000" pitchFamily="50" charset="-128"/>
                <a:ea typeface="HGPｺﾞｼｯｸE" panose="020B0900000000000000" pitchFamily="50" charset="-128"/>
              </a:rPr>
              <a:t>同じコースを歩く（周回）</a:t>
            </a:r>
          </a:p>
          <a:p>
            <a:pPr algn="l" eaLnBrk="1" hangingPunct="1"/>
            <a:r>
              <a:rPr lang="ja-JP" altLang="en-US" sz="3600" b="1" dirty="0" smtClean="0">
                <a:solidFill>
                  <a:schemeClr val="bg1"/>
                </a:solidFill>
                <a:latin typeface="HGPｺﾞｼｯｸE" panose="020B0900000000000000" pitchFamily="50" charset="-128"/>
                <a:ea typeface="HGPｺﾞｼｯｸE" panose="020B0900000000000000" pitchFamily="50" charset="-128"/>
              </a:rPr>
              <a:t>道に迷うことは少ない</a:t>
            </a:r>
          </a:p>
          <a:p>
            <a:pPr algn="l" eaLnBrk="1" hangingPunct="1"/>
            <a:endParaRPr lang="en-US" altLang="ja-JP" sz="3600" b="1" dirty="0" smtClean="0">
              <a:solidFill>
                <a:schemeClr val="bg1"/>
              </a:solidFill>
              <a:latin typeface="HGPｺﾞｼｯｸE" panose="020B0900000000000000" pitchFamily="50" charset="-128"/>
              <a:ea typeface="HGPｺﾞｼｯｸE" panose="020B0900000000000000" pitchFamily="50" charset="-128"/>
            </a:endParaRPr>
          </a:p>
        </p:txBody>
      </p:sp>
      <p:sp>
        <p:nvSpPr>
          <p:cNvPr id="2" name="テキスト ボックス 1"/>
          <p:cNvSpPr txBox="1"/>
          <p:nvPr/>
        </p:nvSpPr>
        <p:spPr>
          <a:xfrm>
            <a:off x="5703058" y="3956545"/>
            <a:ext cx="3151380" cy="2246769"/>
          </a:xfrm>
          <a:prstGeom prst="rect">
            <a:avLst/>
          </a:prstGeom>
          <a:noFill/>
        </p:spPr>
        <p:txBody>
          <a:bodyPr wrap="square" rtlCol="0">
            <a:spAutoFit/>
          </a:bodyPr>
          <a:lstStyle/>
          <a:p>
            <a:r>
              <a:rPr kumimoji="1" lang="ja-JP" altLang="en-US" sz="2800" dirty="0" smtClean="0"/>
              <a:t>その人の行動を見極めてそうさせない、もしくはそうすることで安全、安心感を与えるようにする。</a:t>
            </a:r>
            <a:endParaRPr kumimoji="1" lang="ja-JP" altLang="en-US" sz="2800" dirty="0"/>
          </a:p>
        </p:txBody>
      </p:sp>
      <p:sp>
        <p:nvSpPr>
          <p:cNvPr id="3" name="テキスト ボックス 2"/>
          <p:cNvSpPr txBox="1"/>
          <p:nvPr/>
        </p:nvSpPr>
        <p:spPr>
          <a:xfrm>
            <a:off x="6138136" y="1587365"/>
            <a:ext cx="2007881" cy="646331"/>
          </a:xfrm>
          <a:prstGeom prst="rect">
            <a:avLst/>
          </a:prstGeom>
          <a:noFill/>
        </p:spPr>
        <p:txBody>
          <a:bodyPr wrap="none" rtlCol="0">
            <a:spAutoFit/>
          </a:bodyPr>
          <a:lstStyle/>
          <a:p>
            <a:r>
              <a:rPr kumimoji="1" lang="ja-JP" altLang="en-US" sz="3600" dirty="0" smtClean="0"/>
              <a:t>治療は？</a:t>
            </a:r>
            <a:endParaRPr kumimoji="1" lang="ja-JP" altLang="en-US" sz="3600" dirty="0"/>
          </a:p>
        </p:txBody>
      </p:sp>
      <p:sp>
        <p:nvSpPr>
          <p:cNvPr id="4" name="テキスト ボックス 3"/>
          <p:cNvSpPr txBox="1"/>
          <p:nvPr/>
        </p:nvSpPr>
        <p:spPr>
          <a:xfrm>
            <a:off x="5514915" y="2416296"/>
            <a:ext cx="3398317" cy="954107"/>
          </a:xfrm>
          <a:prstGeom prst="rect">
            <a:avLst/>
          </a:prstGeom>
          <a:noFill/>
        </p:spPr>
        <p:txBody>
          <a:bodyPr wrap="square" rtlCol="0">
            <a:spAutoFit/>
          </a:bodyPr>
          <a:lstStyle/>
          <a:p>
            <a:r>
              <a:rPr kumimoji="1" lang="ja-JP" altLang="en-US" sz="2800" dirty="0" smtClean="0"/>
              <a:t>薬物療法は限られている。</a:t>
            </a:r>
            <a:endParaRPr kumimoji="1" lang="ja-JP" altLang="en-US" sz="2800" dirty="0"/>
          </a:p>
        </p:txBody>
      </p:sp>
    </p:spTree>
    <p:extLst>
      <p:ext uri="{BB962C8B-B14F-4D97-AF65-F5344CB8AC3E}">
        <p14:creationId xmlns:p14="http://schemas.microsoft.com/office/powerpoint/2010/main" val="679756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46" y="950916"/>
            <a:ext cx="390454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3"/>
          <p:cNvSpPr txBox="1">
            <a:spLocks noChangeArrowheads="1"/>
          </p:cNvSpPr>
          <p:nvPr/>
        </p:nvSpPr>
        <p:spPr bwMode="auto">
          <a:xfrm>
            <a:off x="0" y="2"/>
            <a:ext cx="9144000" cy="646331"/>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ctr" eaLnBrk="1" fontAlgn="base" hangingPunct="1">
              <a:spcBef>
                <a:spcPct val="0"/>
              </a:spcBef>
              <a:spcAft>
                <a:spcPct val="0"/>
              </a:spcAft>
              <a:buFontTx/>
              <a:buNone/>
            </a:pPr>
            <a:r>
              <a:rPr lang="ja-JP" altLang="en-US" sz="3600" b="1" dirty="0" smtClean="0">
                <a:latin typeface="HGPｺﾞｼｯｸE" panose="020B0900000000000000" pitchFamily="50" charset="-128"/>
                <a:ea typeface="HGPｺﾞｼｯｸE" panose="020B0900000000000000" pitchFamily="50" charset="-128"/>
              </a:rPr>
              <a:t>前頭側頭型認知症の画像所見</a:t>
            </a:r>
          </a:p>
        </p:txBody>
      </p:sp>
      <p:sp>
        <p:nvSpPr>
          <p:cNvPr id="19460" name="Text Box 4"/>
          <p:cNvSpPr txBox="1">
            <a:spLocks noChangeArrowheads="1"/>
          </p:cNvSpPr>
          <p:nvPr/>
        </p:nvSpPr>
        <p:spPr bwMode="auto">
          <a:xfrm>
            <a:off x="4745569" y="649764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endParaRPr lang="ja-JP" altLang="ja-JP" sz="2400" smtClean="0">
              <a:solidFill>
                <a:srgbClr val="000000"/>
              </a:solidFill>
              <a:ea typeface="ＭＳ 明朝" pitchFamily="17" charset="-128"/>
            </a:endParaRPr>
          </a:p>
        </p:txBody>
      </p:sp>
      <p:sp>
        <p:nvSpPr>
          <p:cNvPr id="19461" name="Text Box 5"/>
          <p:cNvSpPr txBox="1">
            <a:spLocks noChangeArrowheads="1"/>
          </p:cNvSpPr>
          <p:nvPr/>
        </p:nvSpPr>
        <p:spPr bwMode="auto">
          <a:xfrm>
            <a:off x="4873979" y="443706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endParaRPr lang="ja-JP" altLang="ja-JP" sz="2400" smtClean="0">
              <a:solidFill>
                <a:srgbClr val="000000"/>
              </a:solidFill>
              <a:ea typeface="ＭＳ 明朝" pitchFamily="17" charset="-128"/>
            </a:endParaRPr>
          </a:p>
        </p:txBody>
      </p:sp>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81076"/>
            <a:ext cx="4032956"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7"/>
          <p:cNvSpPr txBox="1">
            <a:spLocks noChangeArrowheads="1"/>
          </p:cNvSpPr>
          <p:nvPr/>
        </p:nvSpPr>
        <p:spPr bwMode="auto">
          <a:xfrm>
            <a:off x="1755424" y="6216650"/>
            <a:ext cx="127987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50000"/>
              </a:spcBef>
              <a:spcAft>
                <a:spcPct val="0"/>
              </a:spcAft>
              <a:buFontTx/>
              <a:buNone/>
            </a:pPr>
            <a:r>
              <a:rPr lang="en-US" altLang="ja-JP" sz="3600" b="1" dirty="0" smtClean="0">
                <a:solidFill>
                  <a:srgbClr val="FFFFFF"/>
                </a:solidFill>
                <a:ea typeface="ＭＳ 明朝" pitchFamily="17" charset="-128"/>
              </a:rPr>
              <a:t>MRI</a:t>
            </a:r>
          </a:p>
        </p:txBody>
      </p:sp>
      <p:sp>
        <p:nvSpPr>
          <p:cNvPr id="19464" name="Text Box 8"/>
          <p:cNvSpPr txBox="1">
            <a:spLocks noChangeArrowheads="1"/>
          </p:cNvSpPr>
          <p:nvPr/>
        </p:nvSpPr>
        <p:spPr bwMode="auto">
          <a:xfrm>
            <a:off x="5770034" y="6237288"/>
            <a:ext cx="175542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en-US" altLang="ja-JP" sz="3600" b="1" dirty="0" smtClean="0">
                <a:solidFill>
                  <a:srgbClr val="FFFFFF"/>
                </a:solidFill>
                <a:ea typeface="ＭＳ 明朝" pitchFamily="17" charset="-128"/>
              </a:rPr>
              <a:t>SPECT</a:t>
            </a:r>
          </a:p>
        </p:txBody>
      </p:sp>
      <p:sp>
        <p:nvSpPr>
          <p:cNvPr id="9" name="Text Box 7"/>
          <p:cNvSpPr txBox="1">
            <a:spLocks noChangeArrowheads="1"/>
          </p:cNvSpPr>
          <p:nvPr/>
        </p:nvSpPr>
        <p:spPr bwMode="auto">
          <a:xfrm>
            <a:off x="1923118" y="6253972"/>
            <a:ext cx="127987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50000"/>
              </a:spcBef>
              <a:spcAft>
                <a:spcPct val="0"/>
              </a:spcAft>
              <a:buFontTx/>
              <a:buNone/>
            </a:pPr>
            <a:r>
              <a:rPr lang="en-US" altLang="ja-JP" sz="3600" b="1" dirty="0" smtClean="0">
                <a:ea typeface="ＭＳ 明朝" pitchFamily="17" charset="-128"/>
              </a:rPr>
              <a:t>MRI</a:t>
            </a:r>
          </a:p>
        </p:txBody>
      </p:sp>
      <p:sp>
        <p:nvSpPr>
          <p:cNvPr id="10" name="Text Box 8"/>
          <p:cNvSpPr txBox="1">
            <a:spLocks noChangeArrowheads="1"/>
          </p:cNvSpPr>
          <p:nvPr/>
        </p:nvSpPr>
        <p:spPr bwMode="auto">
          <a:xfrm>
            <a:off x="5922434" y="6263948"/>
            <a:ext cx="175542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en-US" altLang="ja-JP" sz="3600" b="1" dirty="0" smtClean="0">
                <a:ea typeface="ＭＳ 明朝" pitchFamily="17" charset="-128"/>
              </a:rPr>
              <a:t>SPECT</a:t>
            </a:r>
          </a:p>
        </p:txBody>
      </p:sp>
    </p:spTree>
    <p:extLst>
      <p:ext uri="{BB962C8B-B14F-4D97-AF65-F5344CB8AC3E}">
        <p14:creationId xmlns:p14="http://schemas.microsoft.com/office/powerpoint/2010/main" val="15722506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72067" y="2346236"/>
            <a:ext cx="7408333" cy="1957284"/>
          </a:xfrm>
        </p:spPr>
        <p:txBody>
          <a:bodyPr>
            <a:normAutofit fontScale="85000" lnSpcReduction="20000"/>
          </a:bodyPr>
          <a:lstStyle/>
          <a:p>
            <a:r>
              <a:rPr lang="ja-JP" altLang="en-US" sz="3600" dirty="0" smtClean="0"/>
              <a:t>慢性硬膜下血腫</a:t>
            </a:r>
            <a:endParaRPr lang="en-US" altLang="ja-JP" sz="3600" dirty="0" smtClean="0"/>
          </a:p>
          <a:p>
            <a:r>
              <a:rPr kumimoji="1" lang="ja-JP" altLang="en-US" sz="3600" dirty="0" smtClean="0"/>
              <a:t>甲状腺機能低下症</a:t>
            </a:r>
            <a:endParaRPr kumimoji="1" lang="en-US" altLang="ja-JP" sz="3600" dirty="0" smtClean="0"/>
          </a:p>
          <a:p>
            <a:r>
              <a:rPr lang="ja-JP" altLang="en-US" sz="3600" dirty="0" smtClean="0"/>
              <a:t>水頭症</a:t>
            </a:r>
            <a:endParaRPr lang="en-US" altLang="ja-JP" sz="3600" dirty="0" smtClean="0"/>
          </a:p>
          <a:p>
            <a:r>
              <a:rPr lang="ja-JP" altLang="en-US" sz="3600" dirty="0" smtClean="0"/>
              <a:t>アルコール性、感染症（今後増えるかも？）</a:t>
            </a:r>
            <a:endParaRPr lang="en-US" altLang="ja-JP" sz="3600" dirty="0" smtClean="0"/>
          </a:p>
          <a:p>
            <a:endParaRPr kumimoji="1" lang="ja-JP" altLang="en-US" dirty="0"/>
          </a:p>
        </p:txBody>
      </p:sp>
      <p:sp>
        <p:nvSpPr>
          <p:cNvPr id="2" name="タイトル 1"/>
          <p:cNvSpPr>
            <a:spLocks noGrp="1"/>
          </p:cNvSpPr>
          <p:nvPr>
            <p:ph type="title"/>
          </p:nvPr>
        </p:nvSpPr>
        <p:spPr/>
        <p:txBody>
          <a:bodyPr/>
          <a:lstStyle/>
          <a:p>
            <a:r>
              <a:rPr kumimoji="1" lang="ja-JP" altLang="en-US" dirty="0" smtClean="0"/>
              <a:t>治療可能な認知障害</a:t>
            </a:r>
            <a:endParaRPr kumimoji="1" lang="ja-JP" altLang="en-US" dirty="0"/>
          </a:p>
        </p:txBody>
      </p:sp>
      <p:sp>
        <p:nvSpPr>
          <p:cNvPr id="4" name="テキスト ボックス 3"/>
          <p:cNvSpPr txBox="1"/>
          <p:nvPr/>
        </p:nvSpPr>
        <p:spPr>
          <a:xfrm>
            <a:off x="3280728" y="4421103"/>
            <a:ext cx="5293644" cy="2308324"/>
          </a:xfrm>
          <a:prstGeom prst="rect">
            <a:avLst/>
          </a:prstGeom>
          <a:noFill/>
        </p:spPr>
        <p:txBody>
          <a:bodyPr wrap="square" rtlCol="0">
            <a:spAutoFit/>
          </a:bodyPr>
          <a:lstStyle/>
          <a:p>
            <a:r>
              <a:rPr lang="ja-JP" altLang="en-US" sz="3600" dirty="0" smtClean="0">
                <a:solidFill>
                  <a:srgbClr val="FF0000"/>
                </a:solidFill>
              </a:rPr>
              <a:t>認知症の患者さんをみたら、必ず頭部</a:t>
            </a:r>
            <a:r>
              <a:rPr lang="en-US" altLang="ja-JP" sz="3600" dirty="0" smtClean="0">
                <a:solidFill>
                  <a:srgbClr val="FF0000"/>
                </a:solidFill>
              </a:rPr>
              <a:t>CT/MRI</a:t>
            </a:r>
            <a:r>
              <a:rPr lang="ja-JP" altLang="en-US" sz="3600" dirty="0" smtClean="0">
                <a:solidFill>
                  <a:srgbClr val="FF0000"/>
                </a:solidFill>
              </a:rPr>
              <a:t>と血液検査、特に甲状腺機能をチェックしましょう。</a:t>
            </a:r>
            <a:endParaRPr kumimoji="1" lang="ja-JP" altLang="en-US" sz="3600" dirty="0">
              <a:solidFill>
                <a:srgbClr val="FF0000"/>
              </a:solidFill>
            </a:endParaRPr>
          </a:p>
        </p:txBody>
      </p:sp>
    </p:spTree>
    <p:extLst>
      <p:ext uri="{BB962C8B-B14F-4D97-AF65-F5344CB8AC3E}">
        <p14:creationId xmlns:p14="http://schemas.microsoft.com/office/powerpoint/2010/main" val="1924745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48649" y="1828871"/>
            <a:ext cx="8064682" cy="4755749"/>
          </a:xfrm>
        </p:spPr>
        <p:txBody>
          <a:bodyPr>
            <a:normAutofit fontScale="85000" lnSpcReduction="20000"/>
          </a:bodyPr>
          <a:lstStyle/>
          <a:p>
            <a:r>
              <a:rPr kumimoji="1" lang="en-US" altLang="ja-JP" dirty="0" smtClean="0">
                <a:solidFill>
                  <a:srgbClr val="FF0000"/>
                </a:solidFill>
              </a:rPr>
              <a:t>HDS</a:t>
            </a:r>
            <a:r>
              <a:rPr kumimoji="1" lang="ja-JP" altLang="en-US" dirty="0" smtClean="0">
                <a:solidFill>
                  <a:srgbClr val="FF0000"/>
                </a:solidFill>
              </a:rPr>
              <a:t>ー</a:t>
            </a:r>
            <a:r>
              <a:rPr kumimoji="1" lang="en-US" altLang="ja-JP" dirty="0" smtClean="0">
                <a:solidFill>
                  <a:srgbClr val="FF0000"/>
                </a:solidFill>
              </a:rPr>
              <a:t>R</a:t>
            </a:r>
          </a:p>
          <a:p>
            <a:r>
              <a:rPr kumimoji="1" lang="en-US" altLang="ja-JP" dirty="0" smtClean="0">
                <a:solidFill>
                  <a:srgbClr val="FF0000"/>
                </a:solidFill>
              </a:rPr>
              <a:t>MMSE</a:t>
            </a:r>
            <a:r>
              <a:rPr kumimoji="1" lang="ja-JP" altLang="en-US" dirty="0" smtClean="0"/>
              <a:t>：世界的にはこちら</a:t>
            </a:r>
            <a:endParaRPr kumimoji="1" lang="en-US" altLang="ja-JP" dirty="0" smtClean="0"/>
          </a:p>
          <a:p>
            <a:r>
              <a:rPr lang="ja-JP" altLang="en-US" dirty="0" smtClean="0"/>
              <a:t>その他の検査（</a:t>
            </a:r>
            <a:r>
              <a:rPr lang="en-US" altLang="ja-JP" dirty="0" smtClean="0"/>
              <a:t>WAIS-III </a:t>
            </a:r>
            <a:r>
              <a:rPr lang="ja-JP" altLang="en-US" dirty="0" smtClean="0"/>
              <a:t>レーブン、リバーミード、</a:t>
            </a:r>
            <a:r>
              <a:rPr lang="en-US" altLang="ja-JP" dirty="0" smtClean="0"/>
              <a:t>SLTA, </a:t>
            </a:r>
            <a:r>
              <a:rPr kumimoji="1" lang="en-US" altLang="ja-JP" dirty="0" smtClean="0"/>
              <a:t>BIT, TMT</a:t>
            </a:r>
            <a:r>
              <a:rPr kumimoji="1" lang="ja-JP" altLang="en-US" dirty="0" smtClean="0"/>
              <a:t>、</a:t>
            </a:r>
            <a:r>
              <a:rPr kumimoji="1" lang="en-US" altLang="ja-JP" dirty="0" smtClean="0"/>
              <a:t>FAB </a:t>
            </a:r>
            <a:r>
              <a:rPr kumimoji="1" lang="ja-JP" altLang="en-US" dirty="0" smtClean="0"/>
              <a:t>などなど）</a:t>
            </a:r>
            <a:endParaRPr kumimoji="1" lang="en-US" altLang="ja-JP" dirty="0" smtClean="0"/>
          </a:p>
          <a:p>
            <a:r>
              <a:rPr lang="en-US" altLang="ja-JP" dirty="0" smtClean="0"/>
              <a:t>NPI(Neuropsychiatric inventory): BPSD</a:t>
            </a:r>
            <a:r>
              <a:rPr lang="ja-JP" altLang="en-US" dirty="0" smtClean="0"/>
              <a:t>の評価に使用</a:t>
            </a:r>
            <a:endParaRPr lang="en-US" altLang="ja-JP" dirty="0" smtClean="0"/>
          </a:p>
          <a:p>
            <a:r>
              <a:rPr kumimoji="1" lang="en-US" altLang="ja-JP" dirty="0" smtClean="0"/>
              <a:t>CDR( Clinical Dementia Rating)</a:t>
            </a:r>
            <a:r>
              <a:rPr kumimoji="1" lang="ja-JP" altLang="en-US" dirty="0" smtClean="0"/>
              <a:t>：</a:t>
            </a:r>
            <a:r>
              <a:rPr lang="ja-JP" altLang="ja-JP" dirty="0"/>
              <a:t>認知症の重症度を評価するための方法</a:t>
            </a:r>
            <a:r>
              <a:rPr lang="ja-JP" altLang="ja-JP" dirty="0" smtClean="0"/>
              <a:t>。</a:t>
            </a:r>
            <a:r>
              <a:rPr lang="ja-JP" altLang="en-US" dirty="0" smtClean="0"/>
              <a:t>　</a:t>
            </a:r>
            <a:r>
              <a:rPr lang="ja-JP" altLang="ja-JP" dirty="0" smtClean="0"/>
              <a:t>健康</a:t>
            </a:r>
            <a:r>
              <a:rPr lang="ja-JP" altLang="ja-JP" dirty="0"/>
              <a:t>（</a:t>
            </a:r>
            <a:r>
              <a:rPr lang="en-US" altLang="ja-JP" dirty="0"/>
              <a:t>CDR0</a:t>
            </a:r>
            <a:r>
              <a:rPr lang="ja-JP" altLang="ja-JP" dirty="0"/>
              <a:t>）、認知症の疑い（</a:t>
            </a:r>
            <a:r>
              <a:rPr lang="en-US" altLang="ja-JP" dirty="0"/>
              <a:t>CDR0.5</a:t>
            </a:r>
            <a:r>
              <a:rPr lang="ja-JP" altLang="ja-JP" dirty="0"/>
              <a:t>）、軽度認知症（</a:t>
            </a:r>
            <a:r>
              <a:rPr lang="en-US" altLang="ja-JP" dirty="0"/>
              <a:t>CDR1</a:t>
            </a:r>
            <a:r>
              <a:rPr lang="ja-JP" altLang="ja-JP" dirty="0"/>
              <a:t>）、中等度認知症（</a:t>
            </a:r>
            <a:r>
              <a:rPr lang="en-US" altLang="ja-JP" dirty="0"/>
              <a:t>CDR2</a:t>
            </a:r>
            <a:r>
              <a:rPr lang="ja-JP" altLang="ja-JP" dirty="0"/>
              <a:t>）、高度認知症（</a:t>
            </a:r>
            <a:r>
              <a:rPr lang="en-US" altLang="ja-JP" dirty="0"/>
              <a:t>CDR3</a:t>
            </a:r>
            <a:r>
              <a:rPr lang="ja-JP" altLang="ja-JP" dirty="0"/>
              <a:t>）のいずれかに評価する。</a:t>
            </a:r>
          </a:p>
          <a:p>
            <a:endParaRPr kumimoji="1" lang="en-US" altLang="ja-JP" dirty="0" smtClean="0"/>
          </a:p>
          <a:p>
            <a:r>
              <a:rPr lang="en-US" altLang="ja-JP" dirty="0" smtClean="0"/>
              <a:t>FAST</a:t>
            </a:r>
            <a:r>
              <a:rPr lang="ja-JP" altLang="en-US" dirty="0" smtClean="0"/>
              <a:t>：</a:t>
            </a:r>
            <a:r>
              <a:rPr lang="en-US" altLang="ja-JP" dirty="0"/>
              <a:t>FAST</a:t>
            </a:r>
            <a:r>
              <a:rPr lang="ja-JP" altLang="ja-JP" dirty="0"/>
              <a:t>は、アルツハイマー型認知症の病状ステージを、生活機能の面から分類した観察式の評価</a:t>
            </a:r>
            <a:r>
              <a:rPr lang="ja-JP" altLang="ja-JP" dirty="0" smtClean="0"/>
              <a:t>尺度。ステージ</a:t>
            </a:r>
            <a:r>
              <a:rPr lang="en-US" altLang="ja-JP" dirty="0"/>
              <a:t>1</a:t>
            </a:r>
            <a:r>
              <a:rPr lang="ja-JP" altLang="ja-JP" dirty="0"/>
              <a:t>～</a:t>
            </a:r>
            <a:r>
              <a:rPr lang="en-US" altLang="ja-JP" dirty="0"/>
              <a:t>7</a:t>
            </a:r>
            <a:r>
              <a:rPr lang="ja-JP" altLang="ja-JP" dirty="0"/>
              <a:t>までの</a:t>
            </a:r>
            <a:r>
              <a:rPr lang="en-US" altLang="ja-JP" dirty="0"/>
              <a:t>7</a:t>
            </a:r>
            <a:r>
              <a:rPr lang="ja-JP" altLang="ja-JP" dirty="0"/>
              <a:t>段階に</a:t>
            </a:r>
            <a:r>
              <a:rPr lang="ja-JP" altLang="ja-JP" dirty="0" smtClean="0"/>
              <a:t>分類。</a:t>
            </a:r>
            <a:endParaRPr lang="ja-JP" altLang="ja-JP" dirty="0"/>
          </a:p>
          <a:p>
            <a:pPr marL="0" indent="0">
              <a:buNone/>
            </a:pPr>
            <a:endParaRPr lang="ja-JP" altLang="ja-JP" dirty="0"/>
          </a:p>
          <a:p>
            <a:endParaRPr kumimoji="1" lang="en-US" altLang="ja-JP" dirty="0" smtClean="0"/>
          </a:p>
          <a:p>
            <a:pPr lvl="0"/>
            <a:r>
              <a:rPr lang="en-US" altLang="ja-JP" dirty="0" smtClean="0">
                <a:solidFill>
                  <a:srgbClr val="FF0000"/>
                </a:solidFill>
              </a:rPr>
              <a:t>DASC-21</a:t>
            </a:r>
            <a:r>
              <a:rPr lang="en-US" altLang="ja-JP" dirty="0" smtClean="0"/>
              <a:t>:</a:t>
            </a:r>
            <a:r>
              <a:rPr lang="ja-JP" altLang="ja-JP" dirty="0"/>
              <a:t>認知機能と生活機能を総合的に評価することができる</a:t>
            </a:r>
            <a:r>
              <a:rPr lang="ja-JP" altLang="ja-JP" dirty="0" smtClean="0"/>
              <a:t>．</a:t>
            </a:r>
            <a:r>
              <a:rPr lang="en-US" altLang="ja-JP" dirty="0" smtClean="0"/>
              <a:t>IADL</a:t>
            </a:r>
            <a:r>
              <a:rPr lang="ja-JP" altLang="ja-JP" dirty="0"/>
              <a:t>の項目（</a:t>
            </a:r>
            <a:r>
              <a:rPr lang="en-US" altLang="ja-JP" dirty="0"/>
              <a:t>6</a:t>
            </a:r>
            <a:r>
              <a:rPr lang="ja-JP" altLang="ja-JP" dirty="0"/>
              <a:t>項目）が充実しているので，軽度認知症の生活機能障害を検出しやすい</a:t>
            </a:r>
            <a:r>
              <a:rPr lang="ja-JP" altLang="ja-JP" dirty="0" smtClean="0"/>
              <a:t>．</a:t>
            </a:r>
            <a:r>
              <a:rPr lang="ja-JP" altLang="en-US" dirty="0" smtClean="0"/>
              <a:t>３１点以上で認知症の疑いあり。</a:t>
            </a:r>
            <a:endParaRPr lang="ja-JP" altLang="ja-JP" dirty="0"/>
          </a:p>
          <a:p>
            <a:endParaRPr lang="en-US" altLang="ja-JP" dirty="0" smtClean="0"/>
          </a:p>
          <a:p>
            <a:endParaRPr lang="en-US" altLang="ja-JP" dirty="0" smtClean="0"/>
          </a:p>
          <a:p>
            <a:endParaRPr kumimoji="1" lang="ja-JP" altLang="en-US" dirty="0"/>
          </a:p>
        </p:txBody>
      </p:sp>
      <p:sp>
        <p:nvSpPr>
          <p:cNvPr id="3" name="タイトル 2"/>
          <p:cNvSpPr>
            <a:spLocks noGrp="1"/>
          </p:cNvSpPr>
          <p:nvPr>
            <p:ph type="title"/>
          </p:nvPr>
        </p:nvSpPr>
        <p:spPr>
          <a:xfrm>
            <a:off x="363129" y="361845"/>
            <a:ext cx="8514826" cy="1343102"/>
          </a:xfrm>
        </p:spPr>
        <p:txBody>
          <a:bodyPr>
            <a:normAutofit fontScale="90000"/>
          </a:bodyPr>
          <a:lstStyle/>
          <a:p>
            <a:r>
              <a:rPr kumimoji="1" lang="ja-JP" altLang="en-US" dirty="0" smtClean="0"/>
              <a:t>認知症</a:t>
            </a:r>
            <a:r>
              <a:rPr lang="ja-JP" altLang="en-US" dirty="0" smtClean="0"/>
              <a:t>の患者さんに使用する評価尺度</a:t>
            </a:r>
            <a:endParaRPr kumimoji="1" lang="ja-JP" altLang="en-US" dirty="0"/>
          </a:p>
        </p:txBody>
      </p:sp>
    </p:spTree>
    <p:extLst>
      <p:ext uri="{BB962C8B-B14F-4D97-AF65-F5344CB8AC3E}">
        <p14:creationId xmlns:p14="http://schemas.microsoft.com/office/powerpoint/2010/main" val="1092875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72067" y="2675467"/>
            <a:ext cx="7408333" cy="628602"/>
          </a:xfrm>
        </p:spPr>
        <p:txBody>
          <a:bodyPr/>
          <a:lstStyle/>
          <a:p>
            <a:r>
              <a:rPr lang="ja-JP" altLang="en-US" dirty="0" smtClean="0"/>
              <a:t>早期の情報提供や実際的な支援が重要</a:t>
            </a:r>
            <a:endParaRPr kumimoji="1" lang="ja-JP" altLang="en-US" dirty="0"/>
          </a:p>
        </p:txBody>
      </p:sp>
      <p:sp>
        <p:nvSpPr>
          <p:cNvPr id="3" name="タイトル 2"/>
          <p:cNvSpPr>
            <a:spLocks noGrp="1"/>
          </p:cNvSpPr>
          <p:nvPr>
            <p:ph type="title"/>
          </p:nvPr>
        </p:nvSpPr>
        <p:spPr/>
        <p:txBody>
          <a:bodyPr>
            <a:normAutofit/>
          </a:bodyPr>
          <a:lstStyle/>
          <a:p>
            <a:r>
              <a:rPr kumimoji="1" lang="ja-JP" altLang="en-US" sz="3600" dirty="0" smtClean="0"/>
              <a:t>認知症と診断されたら。介入とサポート</a:t>
            </a:r>
            <a:endParaRPr kumimoji="1" lang="ja-JP" altLang="en-US" sz="3600" dirty="0"/>
          </a:p>
        </p:txBody>
      </p:sp>
      <p:sp>
        <p:nvSpPr>
          <p:cNvPr id="4" name="テキスト ボックス 3"/>
          <p:cNvSpPr txBox="1"/>
          <p:nvPr/>
        </p:nvSpPr>
        <p:spPr>
          <a:xfrm>
            <a:off x="1343855" y="1882699"/>
            <a:ext cx="3300904" cy="523220"/>
          </a:xfrm>
          <a:prstGeom prst="rect">
            <a:avLst/>
          </a:prstGeom>
          <a:noFill/>
        </p:spPr>
        <p:txBody>
          <a:bodyPr wrap="none" rtlCol="0">
            <a:spAutoFit/>
          </a:bodyPr>
          <a:lstStyle/>
          <a:p>
            <a:r>
              <a:rPr kumimoji="1" lang="ja-JP" altLang="en-US" sz="2800" dirty="0" smtClean="0"/>
              <a:t>早期発見、治療導入</a:t>
            </a:r>
            <a:endParaRPr kumimoji="1" lang="ja-JP" altLang="en-US" sz="2800" dirty="0"/>
          </a:p>
        </p:txBody>
      </p:sp>
      <p:sp>
        <p:nvSpPr>
          <p:cNvPr id="5" name="乗算記号 4"/>
          <p:cNvSpPr/>
          <p:nvPr/>
        </p:nvSpPr>
        <p:spPr>
          <a:xfrm>
            <a:off x="457200" y="1697488"/>
            <a:ext cx="914400" cy="9144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64526" y="3645057"/>
            <a:ext cx="8560466" cy="2308324"/>
          </a:xfrm>
          <a:prstGeom prst="rect">
            <a:avLst/>
          </a:prstGeom>
          <a:noFill/>
        </p:spPr>
        <p:txBody>
          <a:bodyPr wrap="square" rtlCol="0">
            <a:spAutoFit/>
          </a:bodyPr>
          <a:lstStyle/>
          <a:p>
            <a:pPr marL="285750" indent="-285750">
              <a:buFont typeface="Arial"/>
              <a:buChar char="•"/>
            </a:pPr>
            <a:r>
              <a:rPr kumimoji="1" lang="ja-JP" altLang="en-US" sz="2400" dirty="0" smtClean="0"/>
              <a:t>医療機関に繋げるのではなく患者支援ネットワークにつながるように促す</a:t>
            </a:r>
            <a:endParaRPr kumimoji="1" lang="en-US" altLang="ja-JP" sz="2400" dirty="0" smtClean="0"/>
          </a:p>
          <a:p>
            <a:pPr marL="285750" indent="-285750">
              <a:buFont typeface="Arial"/>
              <a:buChar char="•"/>
            </a:pPr>
            <a:r>
              <a:rPr lang="ja-JP" altLang="en-US" sz="2400" dirty="0" smtClean="0"/>
              <a:t>もともと属していたコミュニティへの繋がりを維持する支援を行う</a:t>
            </a:r>
            <a:endParaRPr lang="en-US" altLang="ja-JP" sz="2400" dirty="0" smtClean="0"/>
          </a:p>
          <a:p>
            <a:pPr marL="285750" indent="-285750">
              <a:buFont typeface="Arial"/>
              <a:buChar char="•"/>
            </a:pPr>
            <a:r>
              <a:rPr kumimoji="1" lang="ja-JP" altLang="en-US" sz="2400" dirty="0" smtClean="0"/>
              <a:t>仲間同士の繋がりと相互支援を促す</a:t>
            </a:r>
            <a:endParaRPr kumimoji="1" lang="en-US" altLang="ja-JP" sz="2400" dirty="0" smtClean="0"/>
          </a:p>
          <a:p>
            <a:pPr marL="285750" indent="-285750">
              <a:buFont typeface="Arial"/>
              <a:buChar char="•"/>
            </a:pPr>
            <a:r>
              <a:rPr lang="ja-JP" altLang="en-US" sz="2400" dirty="0" smtClean="0"/>
              <a:t>自分の将来に関する希望などを文書に残すための支援を行う</a:t>
            </a:r>
            <a:endParaRPr lang="en-US" altLang="ja-JP" sz="2400" dirty="0" smtClean="0"/>
          </a:p>
          <a:p>
            <a:pPr marL="285750" indent="-285750">
              <a:buFont typeface="Arial"/>
              <a:buChar char="•"/>
            </a:pPr>
            <a:r>
              <a:rPr kumimoji="1" lang="ja-JP" altLang="en-US" sz="2400" dirty="0" smtClean="0"/>
              <a:t>自分の展望で自分の介護のあり方を計画する</a:t>
            </a:r>
            <a:endParaRPr kumimoji="1" lang="ja-JP" altLang="en-US" sz="2400" dirty="0"/>
          </a:p>
        </p:txBody>
      </p:sp>
      <p:sp>
        <p:nvSpPr>
          <p:cNvPr id="7" name="円/楕円 6"/>
          <p:cNvSpPr/>
          <p:nvPr/>
        </p:nvSpPr>
        <p:spPr>
          <a:xfrm>
            <a:off x="551147" y="2564260"/>
            <a:ext cx="641839" cy="6919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29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p:tgtEl>
                                          <p:spTgt spid="5"/>
                                        </p:tgtEl>
                                        <p:attrNameLst>
                                          <p:attrName>ppt_x</p:attrName>
                                        </p:attrNameLst>
                                      </p:cBhvr>
                                      <p:tavLst>
                                        <p:tav tm="0">
                                          <p:val>
                                            <p:strVal val="#ppt_x-#ppt_w*1.125000"/>
                                          </p:val>
                                        </p:tav>
                                        <p:tav tm="100000">
                                          <p:val>
                                            <p:strVal val="#ppt_x"/>
                                          </p:val>
                                        </p:tav>
                                      </p:tavLst>
                                    </p:anim>
                                    <p:animEffect transition="in" filter="wipe(right)">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6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20" dur="6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ppt_x"/>
                                          </p:val>
                                        </p:tav>
                                        <p:tav tm="100000">
                                          <p:val>
                                            <p:strVal val="#ppt_x"/>
                                          </p:val>
                                        </p:tav>
                                      </p:tavLst>
                                    </p:anim>
                                    <p:anim calcmode="lin" valueType="num">
                                      <p:cBhvr additive="base">
                                        <p:cTn id="2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64704"/>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altLang="ja-JP" b="1" dirty="0" smtClean="0">
                <a:solidFill>
                  <a:schemeClr val="tx1"/>
                </a:solidFill>
              </a:rPr>
              <a:t/>
            </a:r>
            <a:br>
              <a:rPr lang="en-US" altLang="ja-JP" b="1" dirty="0" smtClean="0">
                <a:solidFill>
                  <a:schemeClr val="tx1"/>
                </a:solidFill>
              </a:rPr>
            </a:br>
            <a:r>
              <a:rPr lang="ja-JP" altLang="en-US" b="1" dirty="0" smtClean="0">
                <a:solidFill>
                  <a:schemeClr val="tx1"/>
                </a:solidFill>
              </a:rPr>
              <a:t>中核</a:t>
            </a:r>
            <a:r>
              <a:rPr lang="ja-JP" altLang="en-US" b="1" dirty="0">
                <a:solidFill>
                  <a:schemeClr val="tx1"/>
                </a:solidFill>
              </a:rPr>
              <a:t>症状と周辺症状</a:t>
            </a:r>
            <a:br>
              <a:rPr lang="ja-JP" altLang="en-US" b="1" dirty="0">
                <a:solidFill>
                  <a:schemeClr val="tx1"/>
                </a:solidFill>
              </a:rPr>
            </a:br>
            <a:endParaRPr kumimoji="1" lang="ja-JP" altLang="en-US" dirty="0">
              <a:solidFill>
                <a:schemeClr val="tx1"/>
              </a:solidFill>
            </a:endParaRPr>
          </a:p>
        </p:txBody>
      </p:sp>
      <p:grpSp>
        <p:nvGrpSpPr>
          <p:cNvPr id="5" name="Group 1076"/>
          <p:cNvGrpSpPr>
            <a:grpSpLocks/>
          </p:cNvGrpSpPr>
          <p:nvPr/>
        </p:nvGrpSpPr>
        <p:grpSpPr bwMode="auto">
          <a:xfrm>
            <a:off x="135588" y="933966"/>
            <a:ext cx="8877010" cy="5805445"/>
            <a:chOff x="102" y="521"/>
            <a:chExt cx="6678" cy="3792"/>
          </a:xfrm>
        </p:grpSpPr>
        <p:sp>
          <p:nvSpPr>
            <p:cNvPr id="6" name="Oval 1052"/>
            <p:cNvSpPr>
              <a:spLocks noChangeArrowheads="1"/>
            </p:cNvSpPr>
            <p:nvPr/>
          </p:nvSpPr>
          <p:spPr bwMode="auto">
            <a:xfrm>
              <a:off x="102" y="521"/>
              <a:ext cx="6678" cy="3792"/>
            </a:xfrm>
            <a:prstGeom prst="ellipse">
              <a:avLst/>
            </a:prstGeom>
            <a:ln>
              <a:headEnd/>
              <a:tailEnd/>
            </a:ln>
            <a:extLst/>
          </p:spPr>
          <p:style>
            <a:lnRef idx="1">
              <a:schemeClr val="accent5"/>
            </a:lnRef>
            <a:fillRef idx="2">
              <a:schemeClr val="accent5"/>
            </a:fillRef>
            <a:effectRef idx="1">
              <a:schemeClr val="accent5"/>
            </a:effectRef>
            <a:fontRef idx="minor">
              <a:schemeClr val="dk1"/>
            </a:fontRef>
          </p:style>
          <p:txBody>
            <a:bodyPr wrap="square">
              <a:spAutoFit/>
            </a:bodyPr>
            <a:lstStyle/>
            <a:p>
              <a:endParaRPr lang="ja-JP" altLang="en-US" sz="1400" dirty="0"/>
            </a:p>
          </p:txBody>
        </p:sp>
        <p:sp>
          <p:nvSpPr>
            <p:cNvPr id="7" name="Oval 1053"/>
            <p:cNvSpPr>
              <a:spLocks noChangeArrowheads="1"/>
            </p:cNvSpPr>
            <p:nvPr/>
          </p:nvSpPr>
          <p:spPr bwMode="auto">
            <a:xfrm>
              <a:off x="1577" y="1371"/>
              <a:ext cx="3759" cy="2041"/>
            </a:xfrm>
            <a:prstGeom prst="ellipse">
              <a:avLst/>
            </a:prstGeom>
            <a:ln>
              <a:headEnd/>
              <a:tailEnd/>
            </a:ln>
            <a:extLst/>
          </p:spPr>
          <p:style>
            <a:lnRef idx="1">
              <a:schemeClr val="accent5"/>
            </a:lnRef>
            <a:fillRef idx="2">
              <a:schemeClr val="accent5"/>
            </a:fillRef>
            <a:effectRef idx="1">
              <a:schemeClr val="accent5"/>
            </a:effectRef>
            <a:fontRef idx="minor">
              <a:schemeClr val="dk1"/>
            </a:fontRef>
          </p:style>
          <p:txBody>
            <a:bodyPr wrap="square">
              <a:spAutoFit/>
            </a:bodyPr>
            <a:lstStyle/>
            <a:p>
              <a:endParaRPr lang="ja-JP" altLang="en-US" dirty="0">
                <a:latin typeface="HG創英角ｺﾞｼｯｸUB" panose="020B0909000000000000" pitchFamily="49" charset="-128"/>
                <a:ea typeface="HG創英角ｺﾞｼｯｸUB" panose="020B0909000000000000" pitchFamily="49" charset="-128"/>
              </a:endParaRPr>
            </a:p>
          </p:txBody>
        </p:sp>
        <p:sp>
          <p:nvSpPr>
            <p:cNvPr id="8" name="Text Box 1054"/>
            <p:cNvSpPr txBox="1">
              <a:spLocks noChangeArrowheads="1"/>
            </p:cNvSpPr>
            <p:nvPr/>
          </p:nvSpPr>
          <p:spPr bwMode="auto">
            <a:xfrm>
              <a:off x="2410" y="3591"/>
              <a:ext cx="1380" cy="342"/>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lvl1pPr algn="l" defTabSz="762000">
                <a:defRPr kumimoji="1" sz="2400">
                  <a:solidFill>
                    <a:schemeClr val="tx1"/>
                  </a:solidFill>
                  <a:latin typeface="ＭＳ Ｐゴシック" pitchFamily="50" charset="-128"/>
                  <a:ea typeface="ＭＳ Ｐゴシック" pitchFamily="50" charset="-128"/>
                </a:defRPr>
              </a:lvl1pPr>
              <a:lvl2pPr marL="571500" algn="l" defTabSz="762000">
                <a:defRPr kumimoji="1" sz="2400">
                  <a:solidFill>
                    <a:schemeClr val="tx1"/>
                  </a:solidFill>
                  <a:latin typeface="ＭＳ Ｐゴシック" pitchFamily="50" charset="-128"/>
                  <a:ea typeface="ＭＳ Ｐゴシック" pitchFamily="50" charset="-128"/>
                </a:defRPr>
              </a:lvl2pPr>
              <a:lvl3pPr marL="1143000" algn="l" defTabSz="762000">
                <a:defRPr kumimoji="1" sz="2400">
                  <a:solidFill>
                    <a:schemeClr val="tx1"/>
                  </a:solidFill>
                  <a:latin typeface="ＭＳ Ｐゴシック" pitchFamily="50" charset="-128"/>
                  <a:ea typeface="ＭＳ Ｐゴシック" pitchFamily="50" charset="-128"/>
                </a:defRPr>
              </a:lvl3pPr>
              <a:lvl4pPr marL="1714500" algn="l" defTabSz="762000">
                <a:defRPr kumimoji="1" sz="2400">
                  <a:solidFill>
                    <a:schemeClr val="tx1"/>
                  </a:solidFill>
                  <a:latin typeface="ＭＳ Ｐゴシック" pitchFamily="50" charset="-128"/>
                  <a:ea typeface="ＭＳ Ｐゴシック" pitchFamily="50" charset="-128"/>
                </a:defRPr>
              </a:lvl4pPr>
              <a:lvl5pPr marL="2286000" algn="l" defTabSz="762000">
                <a:defRPr kumimoji="1" sz="2400">
                  <a:solidFill>
                    <a:schemeClr val="tx1"/>
                  </a:solidFill>
                  <a:latin typeface="ＭＳ Ｐゴシック" pitchFamily="50" charset="-128"/>
                  <a:ea typeface="ＭＳ Ｐゴシック" pitchFamily="50" charset="-128"/>
                </a:defRPr>
              </a:lvl5pPr>
              <a:lvl6pPr marL="27432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6pPr>
              <a:lvl7pPr marL="32004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7pPr>
              <a:lvl8pPr marL="36576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8pPr>
              <a:lvl9pPr marL="41148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9pPr>
            </a:lstStyle>
            <a:p>
              <a:pPr algn="ctr"/>
              <a:r>
                <a:rPr lang="ja-JP" altLang="en-US" sz="2800" b="1" dirty="0">
                  <a:solidFill>
                    <a:srgbClr val="FF9900"/>
                  </a:solidFill>
                  <a:effectLst>
                    <a:outerShdw blurRad="38100" dist="38100" dir="2700000" algn="tl">
                      <a:srgbClr val="000000"/>
                    </a:outerShdw>
                  </a:effectLst>
                </a:rPr>
                <a:t>周辺症状</a:t>
              </a:r>
            </a:p>
          </p:txBody>
        </p:sp>
        <p:sp>
          <p:nvSpPr>
            <p:cNvPr id="9" name="Text Box 1055"/>
            <p:cNvSpPr txBox="1">
              <a:spLocks noChangeArrowheads="1"/>
            </p:cNvSpPr>
            <p:nvPr/>
          </p:nvSpPr>
          <p:spPr bwMode="auto">
            <a:xfrm>
              <a:off x="2947" y="2239"/>
              <a:ext cx="1111" cy="330"/>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lvl1pPr algn="l" defTabSz="762000">
                <a:defRPr kumimoji="1" sz="2400">
                  <a:solidFill>
                    <a:schemeClr val="tx1"/>
                  </a:solidFill>
                  <a:latin typeface="ＭＳ Ｐゴシック" pitchFamily="50" charset="-128"/>
                  <a:ea typeface="ＭＳ Ｐゴシック" pitchFamily="50" charset="-128"/>
                </a:defRPr>
              </a:lvl1pPr>
              <a:lvl2pPr marL="571500" algn="l" defTabSz="762000">
                <a:defRPr kumimoji="1" sz="2400">
                  <a:solidFill>
                    <a:schemeClr val="tx1"/>
                  </a:solidFill>
                  <a:latin typeface="ＭＳ Ｐゴシック" pitchFamily="50" charset="-128"/>
                  <a:ea typeface="ＭＳ Ｐゴシック" pitchFamily="50" charset="-128"/>
                </a:defRPr>
              </a:lvl2pPr>
              <a:lvl3pPr marL="1143000" algn="l" defTabSz="762000">
                <a:defRPr kumimoji="1" sz="2400">
                  <a:solidFill>
                    <a:schemeClr val="tx1"/>
                  </a:solidFill>
                  <a:latin typeface="ＭＳ Ｐゴシック" pitchFamily="50" charset="-128"/>
                  <a:ea typeface="ＭＳ Ｐゴシック" pitchFamily="50" charset="-128"/>
                </a:defRPr>
              </a:lvl3pPr>
              <a:lvl4pPr marL="1714500" algn="l" defTabSz="762000">
                <a:defRPr kumimoji="1" sz="2400">
                  <a:solidFill>
                    <a:schemeClr val="tx1"/>
                  </a:solidFill>
                  <a:latin typeface="ＭＳ Ｐゴシック" pitchFamily="50" charset="-128"/>
                  <a:ea typeface="ＭＳ Ｐゴシック" pitchFamily="50" charset="-128"/>
                </a:defRPr>
              </a:lvl4pPr>
              <a:lvl5pPr marL="2286000" algn="l" defTabSz="762000">
                <a:defRPr kumimoji="1" sz="2400">
                  <a:solidFill>
                    <a:schemeClr val="tx1"/>
                  </a:solidFill>
                  <a:latin typeface="ＭＳ Ｐゴシック" pitchFamily="50" charset="-128"/>
                  <a:ea typeface="ＭＳ Ｐゴシック" pitchFamily="50" charset="-128"/>
                </a:defRPr>
              </a:lvl5pPr>
              <a:lvl6pPr marL="27432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6pPr>
              <a:lvl7pPr marL="32004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7pPr>
              <a:lvl8pPr marL="36576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8pPr>
              <a:lvl9pPr marL="4114800" defTabSz="762000" fontAlgn="base">
                <a:spcBef>
                  <a:spcPct val="0"/>
                </a:spcBef>
                <a:spcAft>
                  <a:spcPct val="0"/>
                </a:spcAft>
                <a:defRPr kumimoji="1" sz="2400">
                  <a:solidFill>
                    <a:schemeClr val="tx1"/>
                  </a:solidFill>
                  <a:latin typeface="ＭＳ Ｐゴシック" pitchFamily="50" charset="-128"/>
                  <a:ea typeface="ＭＳ Ｐゴシック" pitchFamily="50" charset="-128"/>
                </a:defRPr>
              </a:lvl9pPr>
            </a:lstStyle>
            <a:p>
              <a:pPr algn="ctr"/>
              <a:r>
                <a:rPr lang="ja-JP" altLang="en-US" sz="2800" b="1" dirty="0">
                  <a:solidFill>
                    <a:srgbClr val="FF9900"/>
                  </a:solidFill>
                  <a:effectLst>
                    <a:outerShdw blurRad="38100" dist="38100" dir="2700000" algn="tl">
                      <a:srgbClr val="000000"/>
                    </a:outerShdw>
                  </a:effectLst>
                </a:rPr>
                <a:t>中核症状</a:t>
              </a:r>
            </a:p>
          </p:txBody>
        </p:sp>
        <p:sp>
          <p:nvSpPr>
            <p:cNvPr id="10" name="Text Box 1056"/>
            <p:cNvSpPr txBox="1">
              <a:spLocks noChangeArrowheads="1"/>
            </p:cNvSpPr>
            <p:nvPr/>
          </p:nvSpPr>
          <p:spPr bwMode="auto">
            <a:xfrm>
              <a:off x="1873" y="1622"/>
              <a:ext cx="1568"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記憶</a:t>
              </a:r>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障害：</a:t>
              </a:r>
              <a:r>
                <a:rPr lang="ja-JP" altLang="en-US" sz="1600" dirty="0" smtClean="0">
                  <a:solidFill>
                    <a:schemeClr val="tx1"/>
                  </a:solidFill>
                  <a:latin typeface="HGPｺﾞｼｯｸE" panose="020B0900000000000000" pitchFamily="50" charset="-128"/>
                  <a:ea typeface="HGPｺﾞｼｯｸE" panose="020B0900000000000000" pitchFamily="50" charset="-128"/>
                </a:rPr>
                <a:t>新しいこと</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を覚えられない</a:t>
              </a:r>
              <a:r>
                <a:rPr kumimoji="0" lang="ja-JP" altLang="en-US" sz="1600" dirty="0" smtClean="0">
                  <a:solidFill>
                    <a:schemeClr val="tx1"/>
                  </a:solidFill>
                  <a:latin typeface="HGPｺﾞｼｯｸE" panose="020B0900000000000000" pitchFamily="50" charset="-128"/>
                  <a:ea typeface="HGPｺﾞｼｯｸE" panose="020B0900000000000000" pitchFamily="50" charset="-128"/>
                </a:rPr>
                <a:t>前の</a:t>
              </a:r>
              <a:endParaRPr kumimoji="0"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ことが思い出せない</a:t>
              </a:r>
              <a:endParaRPr lang="ja-JP" altLang="en-US" sz="1600" dirty="0">
                <a:solidFill>
                  <a:schemeClr val="tx1"/>
                </a:solidFill>
                <a:latin typeface="HGPｺﾞｼｯｸE" panose="020B0900000000000000" pitchFamily="50" charset="-128"/>
                <a:ea typeface="HGPｺﾞｼｯｸE" panose="020B0900000000000000" pitchFamily="50" charset="-128"/>
              </a:endParaRPr>
            </a:p>
          </p:txBody>
        </p:sp>
        <p:sp>
          <p:nvSpPr>
            <p:cNvPr id="11" name="Text Box 1057"/>
            <p:cNvSpPr txBox="1">
              <a:spLocks noChangeArrowheads="1"/>
            </p:cNvSpPr>
            <p:nvPr/>
          </p:nvSpPr>
          <p:spPr bwMode="auto">
            <a:xfrm>
              <a:off x="3605" y="1602"/>
              <a:ext cx="1307" cy="56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実行機能障害</a:t>
              </a:r>
            </a:p>
            <a:p>
              <a:r>
                <a:rPr lang="ja-JP" altLang="en-US" sz="1600" dirty="0">
                  <a:solidFill>
                    <a:schemeClr val="tx1"/>
                  </a:solidFill>
                  <a:latin typeface="HGP創英角ｺﾞｼｯｸUB" panose="020B0900000000000000" pitchFamily="50" charset="-128"/>
                  <a:ea typeface="HGP創英角ｺﾞｼｯｸUB" panose="020B0900000000000000" pitchFamily="50" charset="-128"/>
                </a:rPr>
                <a:t>段取りが</a:t>
              </a:r>
              <a:r>
                <a:rPr lang="ja-JP" altLang="en-US" sz="1600" dirty="0" smtClean="0">
                  <a:solidFill>
                    <a:schemeClr val="tx1"/>
                  </a:solidFill>
                  <a:latin typeface="HGP創英角ｺﾞｼｯｸUB" panose="020B0900000000000000" pitchFamily="50" charset="-128"/>
                  <a:ea typeface="HGP創英角ｺﾞｼｯｸUB" panose="020B0900000000000000" pitchFamily="50" charset="-128"/>
                </a:rPr>
                <a:t>立てられ</a:t>
              </a:r>
              <a:endParaRPr lang="en-US" altLang="ja-JP" sz="1600" dirty="0" smtClean="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smtClean="0">
                  <a:solidFill>
                    <a:schemeClr val="tx1"/>
                  </a:solidFill>
                  <a:latin typeface="HGP創英角ｺﾞｼｯｸUB" panose="020B0900000000000000" pitchFamily="50" charset="-128"/>
                  <a:ea typeface="HGP創英角ｺﾞｼｯｸUB" panose="020B0900000000000000" pitchFamily="50" charset="-128"/>
                </a:rPr>
                <a:t>ない計画</a:t>
              </a:r>
              <a:r>
                <a:rPr lang="ja-JP" altLang="en-US" sz="1600" dirty="0">
                  <a:solidFill>
                    <a:schemeClr val="tx1"/>
                  </a:solidFill>
                  <a:latin typeface="HGP創英角ｺﾞｼｯｸUB" panose="020B0900000000000000" pitchFamily="50" charset="-128"/>
                  <a:ea typeface="HGP創英角ｺﾞｼｯｸUB" panose="020B0900000000000000" pitchFamily="50" charset="-128"/>
                </a:rPr>
                <a:t>できない</a:t>
              </a:r>
            </a:p>
          </p:txBody>
        </p:sp>
        <p:sp>
          <p:nvSpPr>
            <p:cNvPr id="12" name="Text Box 1058"/>
            <p:cNvSpPr txBox="1">
              <a:spLocks noChangeArrowheads="1"/>
            </p:cNvSpPr>
            <p:nvPr/>
          </p:nvSpPr>
          <p:spPr bwMode="auto">
            <a:xfrm>
              <a:off x="1555" y="2343"/>
              <a:ext cx="1317"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失</a:t>
              </a:r>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行：</a:t>
              </a:r>
              <a:r>
                <a:rPr lang="ja-JP" altLang="en-US" sz="1600" dirty="0" smtClean="0">
                  <a:solidFill>
                    <a:schemeClr val="tx1"/>
                  </a:solidFill>
                  <a:latin typeface="HGPｺﾞｼｯｸE" panose="020B0900000000000000" pitchFamily="50" charset="-128"/>
                  <a:ea typeface="HGPｺﾞｼｯｸE" panose="020B0900000000000000" pitchFamily="50" charset="-128"/>
                </a:rPr>
                <a:t>服</a:t>
              </a:r>
              <a:r>
                <a:rPr lang="ja-JP" altLang="en-US" sz="1600" dirty="0">
                  <a:solidFill>
                    <a:schemeClr val="tx1"/>
                  </a:solidFill>
                  <a:latin typeface="HGPｺﾞｼｯｸE" panose="020B0900000000000000" pitchFamily="50" charset="-128"/>
                  <a:ea typeface="HGPｺﾞｼｯｸE" panose="020B0900000000000000" pitchFamily="50" charset="-128"/>
                </a:rPr>
                <a:t>の着方</a:t>
              </a:r>
              <a:r>
                <a:rPr lang="ja-JP" altLang="en-US" sz="1600" dirty="0" smtClean="0">
                  <a:solidFill>
                    <a:schemeClr val="tx1"/>
                  </a:solidFill>
                  <a:latin typeface="HGPｺﾞｼｯｸE" panose="020B0900000000000000" pitchFamily="50" charset="-128"/>
                  <a:ea typeface="HGPｺﾞｼｯｸE" panose="020B0900000000000000" pitchFamily="50" charset="-128"/>
                </a:rPr>
                <a:t>が</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わからない道具が</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うまく</a:t>
              </a:r>
              <a:r>
                <a:rPr lang="ja-JP" altLang="en-US" sz="1600" dirty="0">
                  <a:solidFill>
                    <a:schemeClr val="tx1"/>
                  </a:solidFill>
                  <a:latin typeface="HGPｺﾞｼｯｸE" panose="020B0900000000000000" pitchFamily="50" charset="-128"/>
                  <a:ea typeface="HGPｺﾞｼｯｸE" panose="020B0900000000000000" pitchFamily="50" charset="-128"/>
                </a:rPr>
                <a:t>使えない</a:t>
              </a:r>
            </a:p>
          </p:txBody>
        </p:sp>
        <p:sp>
          <p:nvSpPr>
            <p:cNvPr id="13" name="Text Box 1059"/>
            <p:cNvSpPr txBox="1">
              <a:spLocks noChangeArrowheads="1"/>
            </p:cNvSpPr>
            <p:nvPr/>
          </p:nvSpPr>
          <p:spPr bwMode="auto">
            <a:xfrm>
              <a:off x="4171" y="2333"/>
              <a:ext cx="1153" cy="382"/>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失認：</a:t>
              </a:r>
              <a:r>
                <a:rPr lang="ja-JP" altLang="en-US" sz="1600" dirty="0" smtClean="0">
                  <a:solidFill>
                    <a:schemeClr val="tx1"/>
                  </a:solidFill>
                  <a:latin typeface="HGPｺﾞｼｯｸE" panose="020B0900000000000000" pitchFamily="50" charset="-128"/>
                  <a:ea typeface="HGPｺﾞｼｯｸE" panose="020B0900000000000000" pitchFamily="50" charset="-128"/>
                </a:rPr>
                <a:t>物</a:t>
              </a:r>
              <a:r>
                <a:rPr lang="ja-JP" altLang="en-US" sz="1600" dirty="0">
                  <a:solidFill>
                    <a:schemeClr val="tx1"/>
                  </a:solidFill>
                  <a:latin typeface="HGPｺﾞｼｯｸE" panose="020B0900000000000000" pitchFamily="50" charset="-128"/>
                  <a:ea typeface="HGPｺﾞｼｯｸE" panose="020B0900000000000000" pitchFamily="50" charset="-128"/>
                </a:rPr>
                <a:t>が</a:t>
              </a:r>
              <a:r>
                <a:rPr lang="ja-JP" altLang="en-US" sz="1600" dirty="0" err="1" smtClean="0">
                  <a:solidFill>
                    <a:schemeClr val="tx1"/>
                  </a:solidFill>
                  <a:latin typeface="HGPｺﾞｼｯｸE" panose="020B0900000000000000" pitchFamily="50" charset="-128"/>
                  <a:ea typeface="HGPｺﾞｼｯｸE" panose="020B0900000000000000" pitchFamily="50" charset="-128"/>
                </a:rPr>
                <a:t>な</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err="1" smtClean="0">
                  <a:solidFill>
                    <a:schemeClr val="tx1"/>
                  </a:solidFill>
                  <a:latin typeface="HGPｺﾞｼｯｸE" panose="020B0900000000000000" pitchFamily="50" charset="-128"/>
                  <a:ea typeface="HGPｺﾞｼｯｸE" panose="020B0900000000000000" pitchFamily="50" charset="-128"/>
                </a:rPr>
                <a:t>にか</a:t>
              </a:r>
              <a:r>
                <a:rPr lang="ja-JP" altLang="en-US" sz="1600" dirty="0" smtClean="0">
                  <a:solidFill>
                    <a:schemeClr val="tx1"/>
                  </a:solidFill>
                  <a:latin typeface="HGPｺﾞｼｯｸE" panose="020B0900000000000000" pitchFamily="50" charset="-128"/>
                  <a:ea typeface="HGPｺﾞｼｯｸE" panose="020B0900000000000000" pitchFamily="50" charset="-128"/>
                </a:rPr>
                <a:t>わからない</a:t>
              </a:r>
              <a:endParaRPr lang="ja-JP" altLang="en-US" sz="1600" dirty="0">
                <a:solidFill>
                  <a:schemeClr val="tx1"/>
                </a:solidFill>
                <a:latin typeface="HGPｺﾞｼｯｸE" panose="020B0900000000000000" pitchFamily="50" charset="-128"/>
                <a:ea typeface="HGPｺﾞｼｯｸE" panose="020B0900000000000000" pitchFamily="50" charset="-128"/>
              </a:endParaRPr>
            </a:p>
          </p:txBody>
        </p:sp>
        <p:sp>
          <p:nvSpPr>
            <p:cNvPr id="14" name="Text Box 1060"/>
            <p:cNvSpPr txBox="1">
              <a:spLocks noChangeArrowheads="1"/>
            </p:cNvSpPr>
            <p:nvPr/>
          </p:nvSpPr>
          <p:spPr bwMode="auto">
            <a:xfrm>
              <a:off x="2910" y="2900"/>
              <a:ext cx="1139" cy="382"/>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dirty="0" smtClean="0">
                  <a:solidFill>
                    <a:schemeClr val="tx1"/>
                  </a:solidFill>
                  <a:latin typeface="HGPｺﾞｼｯｸE" panose="020B0900000000000000" pitchFamily="50" charset="-128"/>
                  <a:ea typeface="HGPｺﾞｼｯｸE" panose="020B0900000000000000" pitchFamily="50" charset="-128"/>
                </a:rPr>
                <a:t>失語：物</a:t>
              </a:r>
              <a:r>
                <a:rPr lang="ja-JP" altLang="en-US" sz="1600" dirty="0">
                  <a:solidFill>
                    <a:schemeClr val="tx1"/>
                  </a:solidFill>
                  <a:latin typeface="HGPｺﾞｼｯｸE" panose="020B0900000000000000" pitchFamily="50" charset="-128"/>
                  <a:ea typeface="HGPｺﾞｼｯｸE" panose="020B0900000000000000" pitchFamily="50" charset="-128"/>
                </a:rPr>
                <a:t>の</a:t>
              </a:r>
              <a:r>
                <a:rPr lang="ja-JP" altLang="en-US" sz="1600" dirty="0" smtClean="0">
                  <a:solidFill>
                    <a:schemeClr val="tx1"/>
                  </a:solidFill>
                  <a:latin typeface="HGPｺﾞｼｯｸE" panose="020B0900000000000000" pitchFamily="50" charset="-128"/>
                  <a:ea typeface="HGPｺﾞｼｯｸE" panose="020B0900000000000000" pitchFamily="50" charset="-128"/>
                </a:rPr>
                <a:t>名前</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がでて</a:t>
              </a:r>
              <a:r>
                <a:rPr lang="ja-JP" altLang="en-US" sz="1600" dirty="0">
                  <a:solidFill>
                    <a:schemeClr val="tx1"/>
                  </a:solidFill>
                  <a:latin typeface="HGPｺﾞｼｯｸE" panose="020B0900000000000000" pitchFamily="50" charset="-128"/>
                  <a:ea typeface="HGPｺﾞｼｯｸE" panose="020B0900000000000000" pitchFamily="50" charset="-128"/>
                </a:rPr>
                <a:t>こない</a:t>
              </a:r>
            </a:p>
          </p:txBody>
        </p:sp>
        <p:sp>
          <p:nvSpPr>
            <p:cNvPr id="15" name="Text Box 1061"/>
            <p:cNvSpPr txBox="1">
              <a:spLocks noChangeArrowheads="1"/>
            </p:cNvSpPr>
            <p:nvPr/>
          </p:nvSpPr>
          <p:spPr bwMode="auto">
            <a:xfrm>
              <a:off x="2872" y="795"/>
              <a:ext cx="1397" cy="382"/>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妄想：</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a:solidFill>
                    <a:schemeClr val="tx1"/>
                  </a:solidFill>
                  <a:latin typeface="HGPｺﾞｼｯｸE" panose="020B0900000000000000" pitchFamily="50" charset="-128"/>
                  <a:ea typeface="HGPｺﾞｼｯｸE" panose="020B0900000000000000" pitchFamily="50" charset="-128"/>
                </a:rPr>
                <a:t>物を盗まれたという</a:t>
              </a:r>
            </a:p>
          </p:txBody>
        </p:sp>
        <p:sp>
          <p:nvSpPr>
            <p:cNvPr id="16" name="Text Box 1062"/>
            <p:cNvSpPr txBox="1">
              <a:spLocks noChangeArrowheads="1"/>
            </p:cNvSpPr>
            <p:nvPr/>
          </p:nvSpPr>
          <p:spPr bwMode="auto">
            <a:xfrm>
              <a:off x="1211" y="989"/>
              <a:ext cx="1526" cy="382"/>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抑うつ：</a:t>
              </a:r>
              <a:r>
                <a:rPr lang="ja-JP" altLang="en-US" sz="1600" dirty="0" smtClean="0">
                  <a:solidFill>
                    <a:schemeClr val="tx1"/>
                  </a:solidFill>
                  <a:latin typeface="HGPｺﾞｼｯｸE" panose="020B0900000000000000" pitchFamily="50" charset="-128"/>
                  <a:ea typeface="HGPｺﾞｼｯｸE" panose="020B0900000000000000" pitchFamily="50" charset="-128"/>
                </a:rPr>
                <a:t>気持ち</a:t>
              </a:r>
              <a:r>
                <a:rPr lang="ja-JP" altLang="en-US" sz="1600" dirty="0">
                  <a:solidFill>
                    <a:schemeClr val="tx1"/>
                  </a:solidFill>
                  <a:latin typeface="HGPｺﾞｼｯｸE" panose="020B0900000000000000" pitchFamily="50" charset="-128"/>
                  <a:ea typeface="HGPｺﾞｼｯｸE" panose="020B0900000000000000" pitchFamily="50" charset="-128"/>
                </a:rPr>
                <a:t>が</a:t>
              </a:r>
              <a:r>
                <a:rPr lang="ja-JP" altLang="en-US" sz="1600" dirty="0" smtClean="0">
                  <a:solidFill>
                    <a:schemeClr val="tx1"/>
                  </a:solidFill>
                  <a:latin typeface="HGPｺﾞｼｯｸE" panose="020B0900000000000000" pitchFamily="50" charset="-128"/>
                  <a:ea typeface="HGPｺﾞｼｯｸE" panose="020B0900000000000000" pitchFamily="50" charset="-128"/>
                </a:rPr>
                <a:t>落ち</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こんでやる</a:t>
              </a:r>
              <a:r>
                <a:rPr lang="ja-JP" altLang="en-US" sz="1600" dirty="0">
                  <a:solidFill>
                    <a:schemeClr val="tx1"/>
                  </a:solidFill>
                  <a:latin typeface="HGPｺﾞｼｯｸE" panose="020B0900000000000000" pitchFamily="50" charset="-128"/>
                  <a:ea typeface="HGPｺﾞｼｯｸE" panose="020B0900000000000000" pitchFamily="50" charset="-128"/>
                </a:rPr>
                <a:t>気がない</a:t>
              </a:r>
            </a:p>
          </p:txBody>
        </p:sp>
        <p:sp>
          <p:nvSpPr>
            <p:cNvPr id="17" name="Text Box 1063"/>
            <p:cNvSpPr txBox="1">
              <a:spLocks noChangeArrowheads="1"/>
            </p:cNvSpPr>
            <p:nvPr/>
          </p:nvSpPr>
          <p:spPr bwMode="auto">
            <a:xfrm>
              <a:off x="365" y="1583"/>
              <a:ext cx="1212"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不安・</a:t>
              </a:r>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焦燥：</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a:solidFill>
                    <a:schemeClr val="tx1"/>
                  </a:solidFill>
                  <a:latin typeface="HGPｺﾞｼｯｸE" panose="020B0900000000000000" pitchFamily="50" charset="-128"/>
                  <a:ea typeface="HGPｺﾞｼｯｸE" panose="020B0900000000000000" pitchFamily="50" charset="-128"/>
                </a:rPr>
                <a:t>落ち着かない</a:t>
              </a:r>
            </a:p>
            <a:p>
              <a:r>
                <a:rPr lang="ja-JP" altLang="en-US" sz="1600" dirty="0">
                  <a:solidFill>
                    <a:schemeClr val="tx1"/>
                  </a:solidFill>
                  <a:latin typeface="HGPｺﾞｼｯｸE" panose="020B0900000000000000" pitchFamily="50" charset="-128"/>
                  <a:ea typeface="HGPｺﾞｼｯｸE" panose="020B0900000000000000" pitchFamily="50" charset="-128"/>
                </a:rPr>
                <a:t>イライラしやすい</a:t>
              </a:r>
            </a:p>
          </p:txBody>
        </p:sp>
        <p:sp>
          <p:nvSpPr>
            <p:cNvPr id="18" name="Text Box 1064"/>
            <p:cNvSpPr txBox="1">
              <a:spLocks noChangeArrowheads="1"/>
            </p:cNvSpPr>
            <p:nvPr/>
          </p:nvSpPr>
          <p:spPr bwMode="auto">
            <a:xfrm>
              <a:off x="5336" y="1854"/>
              <a:ext cx="1332" cy="56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睡眠覚醒</a:t>
              </a:r>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リズム</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障害：</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a:solidFill>
                    <a:schemeClr val="tx1"/>
                  </a:solidFill>
                  <a:latin typeface="HGPｺﾞｼｯｸE" panose="020B0900000000000000" pitchFamily="50" charset="-128"/>
                  <a:ea typeface="HGPｺﾞｼｯｸE" panose="020B0900000000000000" pitchFamily="50" charset="-128"/>
                </a:rPr>
                <a:t>昼と夜が逆転する</a:t>
              </a:r>
            </a:p>
          </p:txBody>
        </p:sp>
        <p:sp>
          <p:nvSpPr>
            <p:cNvPr id="19" name="Text Box 1065"/>
            <p:cNvSpPr txBox="1">
              <a:spLocks noChangeArrowheads="1"/>
            </p:cNvSpPr>
            <p:nvPr/>
          </p:nvSpPr>
          <p:spPr bwMode="auto">
            <a:xfrm>
              <a:off x="3915" y="3490"/>
              <a:ext cx="1326"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徘徊：</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a:solidFill>
                    <a:schemeClr val="tx1"/>
                  </a:solidFill>
                  <a:latin typeface="HGPｺﾞｼｯｸE" panose="020B0900000000000000" pitchFamily="50" charset="-128"/>
                  <a:ea typeface="HGPｺﾞｼｯｸE" panose="020B0900000000000000" pitchFamily="50" charset="-128"/>
                </a:rPr>
                <a:t>無目的に歩き回る</a:t>
              </a:r>
            </a:p>
            <a:p>
              <a:r>
                <a:rPr lang="ja-JP" altLang="en-US" sz="1600" dirty="0">
                  <a:solidFill>
                    <a:schemeClr val="tx1"/>
                  </a:solidFill>
                  <a:latin typeface="HGPｺﾞｼｯｸE" panose="020B0900000000000000" pitchFamily="50" charset="-128"/>
                  <a:ea typeface="HGPｺﾞｼｯｸE" panose="020B0900000000000000" pitchFamily="50" charset="-128"/>
                </a:rPr>
                <a:t>外に出ようとする</a:t>
              </a:r>
            </a:p>
          </p:txBody>
        </p:sp>
        <p:sp>
          <p:nvSpPr>
            <p:cNvPr id="20" name="Text Box 1066"/>
            <p:cNvSpPr txBox="1">
              <a:spLocks noChangeArrowheads="1"/>
            </p:cNvSpPr>
            <p:nvPr/>
          </p:nvSpPr>
          <p:spPr bwMode="auto">
            <a:xfrm>
              <a:off x="737" y="3100"/>
              <a:ext cx="1385"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暴言・暴力・攻撃性</a:t>
              </a:r>
            </a:p>
            <a:p>
              <a:r>
                <a:rPr lang="ja-JP" altLang="en-US" sz="1600" dirty="0">
                  <a:solidFill>
                    <a:schemeClr val="tx1"/>
                  </a:solidFill>
                  <a:latin typeface="HGPｺﾞｼｯｸE" panose="020B0900000000000000" pitchFamily="50" charset="-128"/>
                  <a:ea typeface="HGPｺﾞｼｯｸE" panose="020B0900000000000000" pitchFamily="50" charset="-128"/>
                </a:rPr>
                <a:t>大きな声をあげる</a:t>
              </a:r>
            </a:p>
            <a:p>
              <a:r>
                <a:rPr lang="ja-JP" altLang="en-US" sz="1600" dirty="0">
                  <a:solidFill>
                    <a:schemeClr val="tx1"/>
                  </a:solidFill>
                  <a:latin typeface="HGPｺﾞｼｯｸE" panose="020B0900000000000000" pitchFamily="50" charset="-128"/>
                  <a:ea typeface="HGPｺﾞｼｯｸE" panose="020B0900000000000000" pitchFamily="50" charset="-128"/>
                </a:rPr>
                <a:t>手をあげようとする</a:t>
              </a:r>
            </a:p>
          </p:txBody>
        </p:sp>
        <p:sp>
          <p:nvSpPr>
            <p:cNvPr id="21" name="Text Box 1067"/>
            <p:cNvSpPr txBox="1">
              <a:spLocks noChangeArrowheads="1"/>
            </p:cNvSpPr>
            <p:nvPr/>
          </p:nvSpPr>
          <p:spPr bwMode="auto">
            <a:xfrm>
              <a:off x="189" y="2277"/>
              <a:ext cx="1189"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介護</a:t>
              </a:r>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抵抗：</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a:solidFill>
                    <a:schemeClr val="tx1"/>
                  </a:solidFill>
                  <a:latin typeface="HGPｺﾞｼｯｸE" panose="020B0900000000000000" pitchFamily="50" charset="-128"/>
                  <a:ea typeface="HGPｺﾞｼｯｸE" panose="020B0900000000000000" pitchFamily="50" charset="-128"/>
                </a:rPr>
                <a:t>入浴や着替え</a:t>
              </a:r>
              <a:r>
                <a:rPr lang="ja-JP" altLang="en-US" sz="1600" dirty="0" smtClean="0">
                  <a:solidFill>
                    <a:schemeClr val="tx1"/>
                  </a:solidFill>
                  <a:latin typeface="HGPｺﾞｼｯｸE" panose="020B0900000000000000" pitchFamily="50" charset="-128"/>
                  <a:ea typeface="HGPｺﾞｼｯｸE" panose="020B0900000000000000" pitchFamily="50" charset="-128"/>
                </a:rPr>
                <a:t>を</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嫌がる</a:t>
              </a:r>
              <a:endParaRPr lang="ja-JP" altLang="en-US" sz="1600" dirty="0">
                <a:solidFill>
                  <a:schemeClr val="tx1"/>
                </a:solidFill>
                <a:latin typeface="HGPｺﾞｼｯｸE" panose="020B0900000000000000" pitchFamily="50" charset="-128"/>
                <a:ea typeface="HGPｺﾞｼｯｸE" panose="020B0900000000000000" pitchFamily="50" charset="-128"/>
              </a:endParaRPr>
            </a:p>
          </p:txBody>
        </p:sp>
        <p:sp>
          <p:nvSpPr>
            <p:cNvPr id="22" name="Text Box 1068"/>
            <p:cNvSpPr txBox="1">
              <a:spLocks noChangeArrowheads="1"/>
            </p:cNvSpPr>
            <p:nvPr/>
          </p:nvSpPr>
          <p:spPr bwMode="auto">
            <a:xfrm>
              <a:off x="5119" y="2784"/>
              <a:ext cx="1260"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a:solidFill>
                    <a:schemeClr val="tx1"/>
                  </a:solidFill>
                  <a:latin typeface="HGP創英角ｺﾞｼｯｸUB" panose="020B0900000000000000" pitchFamily="50" charset="-128"/>
                  <a:ea typeface="HGP創英角ｺﾞｼｯｸUB" panose="020B0900000000000000" pitchFamily="50" charset="-128"/>
                </a:rPr>
                <a:t>食行動</a:t>
              </a:r>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異常：</a:t>
              </a:r>
              <a:endParaRPr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600" dirty="0">
                  <a:solidFill>
                    <a:schemeClr val="tx1"/>
                  </a:solidFill>
                  <a:latin typeface="HGPｺﾞｼｯｸE" panose="020B0900000000000000" pitchFamily="50" charset="-128"/>
                  <a:ea typeface="HGPｺﾞｼｯｸE" panose="020B0900000000000000" pitchFamily="50" charset="-128"/>
                </a:rPr>
                <a:t>なんでも</a:t>
              </a:r>
              <a:r>
                <a:rPr lang="ja-JP" altLang="en-US" sz="1600" dirty="0" smtClean="0">
                  <a:solidFill>
                    <a:schemeClr val="tx1"/>
                  </a:solidFill>
                  <a:latin typeface="HGPｺﾞｼｯｸE" panose="020B0900000000000000" pitchFamily="50" charset="-128"/>
                  <a:ea typeface="HGPｺﾞｼｯｸE" panose="020B0900000000000000" pitchFamily="50" charset="-128"/>
                </a:rPr>
                <a:t>食べよう</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と</a:t>
              </a:r>
              <a:r>
                <a:rPr lang="ja-JP" altLang="en-US" sz="1600" dirty="0">
                  <a:solidFill>
                    <a:schemeClr val="tx1"/>
                  </a:solidFill>
                  <a:latin typeface="HGPｺﾞｼｯｸE" panose="020B0900000000000000" pitchFamily="50" charset="-128"/>
                  <a:ea typeface="HGPｺﾞｼｯｸE" panose="020B0900000000000000" pitchFamily="50" charset="-128"/>
                </a:rPr>
                <a:t>する</a:t>
              </a:r>
            </a:p>
          </p:txBody>
        </p:sp>
        <p:sp>
          <p:nvSpPr>
            <p:cNvPr id="23" name="Text Box 1069"/>
            <p:cNvSpPr txBox="1">
              <a:spLocks noChangeArrowheads="1"/>
            </p:cNvSpPr>
            <p:nvPr/>
          </p:nvSpPr>
          <p:spPr bwMode="auto">
            <a:xfrm>
              <a:off x="4416" y="969"/>
              <a:ext cx="1575" cy="543"/>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sz="1600" b="1" dirty="0" smtClean="0">
                  <a:solidFill>
                    <a:schemeClr val="tx1"/>
                  </a:solidFill>
                  <a:latin typeface="HGP創英角ｺﾞｼｯｸUB" panose="020B0900000000000000" pitchFamily="50" charset="-128"/>
                  <a:ea typeface="HGP創英角ｺﾞｼｯｸUB" panose="020B0900000000000000" pitchFamily="50" charset="-128"/>
                </a:rPr>
                <a:t>幻覚：</a:t>
              </a:r>
              <a:r>
                <a:rPr lang="ja-JP" altLang="en-US" sz="1600" dirty="0" smtClean="0">
                  <a:solidFill>
                    <a:schemeClr val="tx1"/>
                  </a:solidFill>
                  <a:latin typeface="HGPｺﾞｼｯｸE" panose="020B0900000000000000" pitchFamily="50" charset="-128"/>
                  <a:ea typeface="HGPｺﾞｼｯｸE" panose="020B0900000000000000" pitchFamily="50" charset="-128"/>
                </a:rPr>
                <a:t>いない</a:t>
              </a:r>
              <a:r>
                <a:rPr lang="ja-JP" altLang="en-US" sz="1600" dirty="0">
                  <a:solidFill>
                    <a:schemeClr val="tx1"/>
                  </a:solidFill>
                  <a:latin typeface="HGPｺﾞｼｯｸE" panose="020B0900000000000000" pitchFamily="50" charset="-128"/>
                  <a:ea typeface="HGPｺﾞｼｯｸE" panose="020B0900000000000000" pitchFamily="50" charset="-128"/>
                </a:rPr>
                <a:t>人の声</a:t>
              </a:r>
              <a:r>
                <a:rPr lang="ja-JP" altLang="en-US" sz="1600" dirty="0" smtClean="0">
                  <a:solidFill>
                    <a:schemeClr val="tx1"/>
                  </a:solidFill>
                  <a:latin typeface="HGPｺﾞｼｯｸE" panose="020B0900000000000000" pitchFamily="50" charset="-128"/>
                  <a:ea typeface="HGPｺﾞｼｯｸE" panose="020B0900000000000000" pitchFamily="50" charset="-128"/>
                </a:rPr>
                <a:t>が</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smtClean="0">
                  <a:solidFill>
                    <a:schemeClr val="tx1"/>
                  </a:solidFill>
                  <a:latin typeface="HGPｺﾞｼｯｸE" panose="020B0900000000000000" pitchFamily="50" charset="-128"/>
                  <a:ea typeface="HGPｺﾞｼｯｸE" panose="020B0900000000000000" pitchFamily="50" charset="-128"/>
                </a:rPr>
                <a:t>聞こえる実際</a:t>
              </a:r>
              <a:r>
                <a:rPr lang="ja-JP" altLang="en-US" sz="1600" dirty="0">
                  <a:solidFill>
                    <a:schemeClr val="tx1"/>
                  </a:solidFill>
                  <a:latin typeface="HGPｺﾞｼｯｸE" panose="020B0900000000000000" pitchFamily="50" charset="-128"/>
                  <a:ea typeface="HGPｺﾞｼｯｸE" panose="020B0900000000000000" pitchFamily="50" charset="-128"/>
                </a:rPr>
                <a:t>にない</a:t>
              </a:r>
              <a:r>
                <a:rPr lang="ja-JP" altLang="en-US" sz="1600" dirty="0" smtClean="0">
                  <a:solidFill>
                    <a:schemeClr val="tx1"/>
                  </a:solidFill>
                  <a:latin typeface="HGPｺﾞｼｯｸE" panose="020B0900000000000000" pitchFamily="50" charset="-128"/>
                  <a:ea typeface="HGPｺﾞｼｯｸE" panose="020B0900000000000000" pitchFamily="50" charset="-128"/>
                </a:rPr>
                <a:t>も</a:t>
              </a:r>
              <a:endParaRPr lang="en-US" altLang="ja-JP" sz="16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600" dirty="0" err="1" smtClean="0">
                  <a:solidFill>
                    <a:schemeClr val="tx1"/>
                  </a:solidFill>
                  <a:latin typeface="HGPｺﾞｼｯｸE" panose="020B0900000000000000" pitchFamily="50" charset="-128"/>
                  <a:ea typeface="HGPｺﾞｼｯｸE" panose="020B0900000000000000" pitchFamily="50" charset="-128"/>
                </a:rPr>
                <a:t>のが</a:t>
              </a:r>
              <a:r>
                <a:rPr lang="ja-JP" altLang="en-US" sz="1600" dirty="0" smtClean="0">
                  <a:solidFill>
                    <a:schemeClr val="tx1"/>
                  </a:solidFill>
                  <a:latin typeface="HGPｺﾞｼｯｸE" panose="020B0900000000000000" pitchFamily="50" charset="-128"/>
                  <a:ea typeface="HGPｺﾞｼｯｸE" panose="020B0900000000000000" pitchFamily="50" charset="-128"/>
                </a:rPr>
                <a:t>見える</a:t>
              </a:r>
              <a:endParaRPr lang="ja-JP" altLang="en-US" sz="1600" dirty="0">
                <a:solidFill>
                  <a:schemeClr val="tx1"/>
                </a:solidFill>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265256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556229320"/>
              </p:ext>
            </p:extLst>
          </p:nvPr>
        </p:nvGraphicFramePr>
        <p:xfrm>
          <a:off x="457200" y="79060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タイトル 1"/>
          <p:cNvSpPr>
            <a:spLocks noGrp="1"/>
          </p:cNvSpPr>
          <p:nvPr>
            <p:ph type="title"/>
          </p:nvPr>
        </p:nvSpPr>
        <p:spPr/>
        <p:txBody>
          <a:bodyPr/>
          <a:lstStyle/>
          <a:p>
            <a:r>
              <a:rPr kumimoji="1" lang="ja-JP" altLang="en-US" dirty="0" smtClean="0"/>
              <a:t>認知症の症状と要因・誘引の理解</a:t>
            </a:r>
            <a:endParaRPr kumimoji="1" lang="ja-JP" altLang="en-US" dirty="0"/>
          </a:p>
        </p:txBody>
      </p:sp>
      <p:sp>
        <p:nvSpPr>
          <p:cNvPr id="7" name="正方形/長方形 6"/>
          <p:cNvSpPr/>
          <p:nvPr/>
        </p:nvSpPr>
        <p:spPr>
          <a:xfrm>
            <a:off x="-2902792" y="4661271"/>
            <a:ext cx="1204673" cy="655294"/>
          </a:xfrm>
          <a:prstGeom prst="rect">
            <a:avLst/>
          </a:prstGeom>
          <a:noFill/>
          <a:ln/>
        </p:spPr>
        <p:style>
          <a:lnRef idx="1">
            <a:schemeClr val="accent1"/>
          </a:lnRef>
          <a:fillRef idx="3">
            <a:schemeClr val="accent1"/>
          </a:fillRef>
          <a:effectRef idx="2">
            <a:schemeClr val="accent1"/>
          </a:effectRef>
          <a:fontRef idx="minor">
            <a:schemeClr val="lt1"/>
          </a:fontRef>
        </p:style>
        <p:txBody>
          <a:bodyPr/>
          <a:lstStyle/>
          <a:p>
            <a:endParaRPr lang="ja-JP" altLang="en-US" dirty="0"/>
          </a:p>
        </p:txBody>
      </p:sp>
      <p:sp>
        <p:nvSpPr>
          <p:cNvPr id="8" name="正方形/長方形 7"/>
          <p:cNvSpPr/>
          <p:nvPr/>
        </p:nvSpPr>
        <p:spPr>
          <a:xfrm>
            <a:off x="457200" y="5520808"/>
            <a:ext cx="8343485" cy="873839"/>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t>要因・誘引（身体的・環境的・心理社会的要因）</a:t>
            </a:r>
            <a:endParaRPr kumimoji="1" lang="ja-JP" altLang="en-US" sz="3200" dirty="0"/>
          </a:p>
        </p:txBody>
      </p:sp>
      <p:sp>
        <p:nvSpPr>
          <p:cNvPr id="9" name="上矢印 8"/>
          <p:cNvSpPr/>
          <p:nvPr/>
        </p:nvSpPr>
        <p:spPr>
          <a:xfrm>
            <a:off x="2774078" y="3692060"/>
            <a:ext cx="662507" cy="1689314"/>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 name="上矢印 9"/>
          <p:cNvSpPr/>
          <p:nvPr/>
        </p:nvSpPr>
        <p:spPr>
          <a:xfrm>
            <a:off x="5832668" y="3627251"/>
            <a:ext cx="484632" cy="16893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88640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ja-JP" altLang="en-US" sz="3200" dirty="0" smtClean="0"/>
              <a:t>認知症の人の行動は援助者の鏡</a:t>
            </a:r>
            <a:endParaRPr kumimoji="1" lang="en-US" altLang="ja-JP" sz="3200" dirty="0" smtClean="0"/>
          </a:p>
          <a:p>
            <a:endParaRPr lang="en-US" altLang="ja-JP" sz="3200" dirty="0"/>
          </a:p>
          <a:p>
            <a:r>
              <a:rPr kumimoji="1" lang="ja-JP" altLang="en-US" sz="3200" dirty="0" smtClean="0"/>
              <a:t>援助者のイライラした気持ちは認知症の人のイライラした気持ちを呼ぶ</a:t>
            </a:r>
            <a:endParaRPr kumimoji="1" lang="en-US" altLang="ja-JP" sz="3200" dirty="0" smtClean="0"/>
          </a:p>
          <a:p>
            <a:endParaRPr kumimoji="1" lang="ja-JP" altLang="en-US" dirty="0"/>
          </a:p>
        </p:txBody>
      </p:sp>
      <p:sp>
        <p:nvSpPr>
          <p:cNvPr id="2" name="タイトル 1"/>
          <p:cNvSpPr>
            <a:spLocks noGrp="1"/>
          </p:cNvSpPr>
          <p:nvPr>
            <p:ph type="title"/>
          </p:nvPr>
        </p:nvSpPr>
        <p:spPr/>
        <p:txBody>
          <a:bodyPr/>
          <a:lstStyle/>
          <a:p>
            <a:r>
              <a:rPr kumimoji="1" lang="ja-JP" altLang="en-US" dirty="0" smtClean="0"/>
              <a:t>認知症の人に対する対応の基本</a:t>
            </a:r>
            <a:endParaRPr kumimoji="1" lang="ja-JP" altLang="en-US" dirty="0"/>
          </a:p>
        </p:txBody>
      </p:sp>
    </p:spTree>
    <p:extLst>
      <p:ext uri="{BB962C8B-B14F-4D97-AF65-F5344CB8AC3E}">
        <p14:creationId xmlns:p14="http://schemas.microsoft.com/office/powerpoint/2010/main" val="3095660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8"/>
          <p:cNvPicPr>
            <a:picLocks noChangeAspect="1" noChangeArrowheads="1"/>
          </p:cNvPicPr>
          <p:nvPr/>
        </p:nvPicPr>
        <p:blipFill>
          <a:blip r:embed="rId2">
            <a:lum bright="12000" contrast="-2000"/>
            <a:extLst>
              <a:ext uri="{28A0092B-C50C-407E-A947-70E740481C1C}">
                <a14:useLocalDpi xmlns:a14="http://schemas.microsoft.com/office/drawing/2010/main" val="0"/>
              </a:ext>
            </a:extLst>
          </a:blip>
          <a:srcRect t="13091" b="3839"/>
          <a:stretch>
            <a:fillRect/>
          </a:stretch>
        </p:blipFill>
        <p:spPr bwMode="auto">
          <a:xfrm>
            <a:off x="5012176" y="2218537"/>
            <a:ext cx="3968331" cy="297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45176" y="1975389"/>
            <a:ext cx="8229600" cy="3767872"/>
          </a:xfrm>
        </p:spPr>
        <p:txBody>
          <a:bodyPr/>
          <a:lstStyle/>
          <a:p>
            <a:r>
              <a:rPr lang="ja-JP" altLang="ja-JP" dirty="0" smtClean="0"/>
              <a:t>神経</a:t>
            </a:r>
            <a:r>
              <a:rPr lang="ja-JP" altLang="ja-JP" dirty="0"/>
              <a:t>変化</a:t>
            </a:r>
          </a:p>
          <a:p>
            <a:r>
              <a:rPr lang="ja-JP" altLang="ja-JP" dirty="0"/>
              <a:t>加齢</a:t>
            </a:r>
          </a:p>
          <a:p>
            <a:r>
              <a:rPr lang="ja-JP" altLang="ja-JP" dirty="0"/>
              <a:t>症状</a:t>
            </a:r>
          </a:p>
          <a:p>
            <a:r>
              <a:rPr lang="ja-JP" altLang="ja-JP" dirty="0"/>
              <a:t>身体合併症</a:t>
            </a:r>
          </a:p>
          <a:p>
            <a:r>
              <a:rPr lang="ja-JP" altLang="ja-JP" dirty="0"/>
              <a:t>廃用</a:t>
            </a:r>
          </a:p>
          <a:p>
            <a:r>
              <a:rPr lang="ja-JP" altLang="ja-JP" dirty="0" smtClean="0"/>
              <a:t>ライフスタイル</a:t>
            </a:r>
            <a:r>
              <a:rPr lang="ja-JP" altLang="ja-JP" dirty="0"/>
              <a:t>をあきらめるなど</a:t>
            </a:r>
          </a:p>
          <a:p>
            <a:endParaRPr kumimoji="1" lang="ja-JP" altLang="en-US" dirty="0"/>
          </a:p>
        </p:txBody>
      </p:sp>
      <p:sp>
        <p:nvSpPr>
          <p:cNvPr id="2" name="タイトル 1"/>
          <p:cNvSpPr>
            <a:spLocks noGrp="1"/>
          </p:cNvSpPr>
          <p:nvPr>
            <p:ph type="title"/>
          </p:nvPr>
        </p:nvSpPr>
        <p:spPr/>
        <p:txBody>
          <a:bodyPr>
            <a:normAutofit fontScale="90000"/>
          </a:bodyPr>
          <a:lstStyle/>
          <a:p>
            <a:r>
              <a:rPr lang="ja-JP" altLang="en-US" dirty="0" smtClean="0"/>
              <a:t>ア</a:t>
            </a:r>
            <a:r>
              <a:rPr lang="ja-JP" altLang="ja-JP" dirty="0" smtClean="0"/>
              <a:t>ルツハイマー型</a:t>
            </a:r>
            <a:r>
              <a:rPr lang="ja-JP" altLang="ja-JP" dirty="0"/>
              <a:t>認知症の悪化</a:t>
            </a:r>
            <a:br>
              <a:rPr lang="ja-JP" altLang="ja-JP" dirty="0"/>
            </a:br>
            <a:endParaRPr kumimoji="1" lang="ja-JP" altLang="en-US" dirty="0"/>
          </a:p>
        </p:txBody>
      </p:sp>
    </p:spTree>
    <p:extLst>
      <p:ext uri="{BB962C8B-B14F-4D97-AF65-F5344CB8AC3E}">
        <p14:creationId xmlns:p14="http://schemas.microsoft.com/office/powerpoint/2010/main" val="37278047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199" y="1600200"/>
            <a:ext cx="8338443" cy="4784530"/>
          </a:xfrm>
        </p:spPr>
        <p:txBody>
          <a:bodyPr>
            <a:normAutofit/>
          </a:bodyPr>
          <a:lstStyle/>
          <a:p>
            <a:r>
              <a:rPr lang="ja-JP" altLang="ja-JP" sz="3200" dirty="0">
                <a:solidFill>
                  <a:srgbClr val="FF0000"/>
                </a:solidFill>
              </a:rPr>
              <a:t>失敗の連続は</a:t>
            </a:r>
            <a:r>
              <a:rPr lang="en-US" altLang="ja-JP" sz="3200" dirty="0">
                <a:solidFill>
                  <a:srgbClr val="FF0000"/>
                </a:solidFill>
              </a:rPr>
              <a:t>NG</a:t>
            </a:r>
            <a:endParaRPr lang="ja-JP" altLang="ja-JP" sz="3200" dirty="0">
              <a:solidFill>
                <a:srgbClr val="FF0000"/>
              </a:solidFill>
            </a:endParaRPr>
          </a:p>
          <a:p>
            <a:r>
              <a:rPr lang="ja-JP" altLang="ja-JP" sz="3200" dirty="0"/>
              <a:t>自我機能の回復　適応スキルの回復</a:t>
            </a:r>
          </a:p>
          <a:p>
            <a:r>
              <a:rPr lang="ja-JP" altLang="ja-JP" sz="3200" dirty="0"/>
              <a:t>自己評価の回復、自信、希望の回復、自尊感情の回復　</a:t>
            </a:r>
          </a:p>
          <a:p>
            <a:r>
              <a:rPr lang="ja-JP" altLang="ja-JP" sz="3200" dirty="0"/>
              <a:t>関心を持つところ</a:t>
            </a:r>
          </a:p>
          <a:p>
            <a:r>
              <a:rPr lang="ja-JP" altLang="ja-JP" sz="3200" dirty="0"/>
              <a:t>過去の成果</a:t>
            </a:r>
          </a:p>
          <a:p>
            <a:r>
              <a:rPr lang="ja-JP" altLang="ja-JP" sz="3200" dirty="0"/>
              <a:t>人柄、エピソードへの</a:t>
            </a:r>
            <a:r>
              <a:rPr lang="ja-JP" altLang="ja-JP" sz="3200" dirty="0" smtClean="0"/>
              <a:t>共感</a:t>
            </a:r>
            <a:endParaRPr kumimoji="1" lang="ja-JP" altLang="en-US" sz="3200" dirty="0"/>
          </a:p>
        </p:txBody>
      </p:sp>
      <p:sp>
        <p:nvSpPr>
          <p:cNvPr id="2" name="タイトル 1"/>
          <p:cNvSpPr>
            <a:spLocks noGrp="1"/>
          </p:cNvSpPr>
          <p:nvPr>
            <p:ph type="title"/>
          </p:nvPr>
        </p:nvSpPr>
        <p:spPr/>
        <p:txBody>
          <a:bodyPr/>
          <a:lstStyle/>
          <a:p>
            <a:r>
              <a:rPr kumimoji="1" lang="ja-JP" altLang="en-US" dirty="0" smtClean="0"/>
              <a:t>悪化予防と改善を目指すには？</a:t>
            </a:r>
            <a:endParaRPr kumimoji="1" lang="ja-JP" altLang="en-US" dirty="0"/>
          </a:p>
        </p:txBody>
      </p:sp>
      <p:sp>
        <p:nvSpPr>
          <p:cNvPr id="4" name="テキスト ボックス 3"/>
          <p:cNvSpPr txBox="1"/>
          <p:nvPr/>
        </p:nvSpPr>
        <p:spPr>
          <a:xfrm>
            <a:off x="4045750" y="5643961"/>
            <a:ext cx="5098250" cy="954107"/>
          </a:xfrm>
          <a:prstGeom prst="rect">
            <a:avLst/>
          </a:prstGeom>
          <a:noFill/>
        </p:spPr>
        <p:txBody>
          <a:bodyPr wrap="square" rtlCol="0">
            <a:spAutoFit/>
          </a:bodyPr>
          <a:lstStyle/>
          <a:p>
            <a:r>
              <a:rPr kumimoji="1" lang="ja-JP" altLang="en-US" sz="2800" dirty="0" smtClean="0">
                <a:solidFill>
                  <a:srgbClr val="FF0000"/>
                </a:solidFill>
              </a:rPr>
              <a:t>リハビリをやめたら途端に自発性が改善したりする</a:t>
            </a:r>
            <a:r>
              <a:rPr kumimoji="1" lang="ja-JP" altLang="en-US" dirty="0" smtClean="0"/>
              <a:t>。</a:t>
            </a:r>
            <a:endParaRPr kumimoji="1" lang="ja-JP" altLang="en-US" dirty="0"/>
          </a:p>
        </p:txBody>
      </p:sp>
    </p:spTree>
    <p:extLst>
      <p:ext uri="{BB962C8B-B14F-4D97-AF65-F5344CB8AC3E}">
        <p14:creationId xmlns:p14="http://schemas.microsoft.com/office/powerpoint/2010/main" val="2781766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17292" y="1849738"/>
            <a:ext cx="7969507" cy="4605542"/>
          </a:xfrm>
        </p:spPr>
        <p:txBody>
          <a:bodyPr>
            <a:normAutofit/>
          </a:bodyPr>
          <a:lstStyle/>
          <a:p>
            <a:r>
              <a:rPr lang="ja-JP" altLang="ja-JP" sz="3600" dirty="0"/>
              <a:t>従来の人柄を探す</a:t>
            </a:r>
          </a:p>
          <a:p>
            <a:r>
              <a:rPr lang="ja-JP" altLang="ja-JP" sz="3600" dirty="0"/>
              <a:t>心的外傷に</a:t>
            </a:r>
            <a:r>
              <a:rPr lang="ja-JP" altLang="ja-JP" sz="3600" dirty="0" smtClean="0"/>
              <a:t>脆弱</a:t>
            </a:r>
            <a:r>
              <a:rPr lang="ja-JP" altLang="en-US" sz="3600" dirty="0" smtClean="0"/>
              <a:t>なので注意</a:t>
            </a:r>
            <a:endParaRPr lang="ja-JP" altLang="ja-JP" sz="3600" dirty="0"/>
          </a:p>
          <a:p>
            <a:r>
              <a:rPr lang="ja-JP" altLang="ja-JP" sz="3600" dirty="0"/>
              <a:t>本人が理解できるのはここまでと思ったらそのもう少し高度なものをめざす</a:t>
            </a:r>
          </a:p>
          <a:p>
            <a:r>
              <a:rPr lang="ja-JP" altLang="ja-JP" sz="3600" dirty="0"/>
              <a:t>周囲が考えるよりしたたかな面もあるのでコミュニケーションをとることが重要</a:t>
            </a:r>
            <a:r>
              <a:rPr lang="ja-JP" altLang="ja-JP" sz="3600" dirty="0" smtClean="0"/>
              <a:t>。</a:t>
            </a:r>
            <a:endParaRPr lang="ja-JP" altLang="ja-JP" sz="3600" dirty="0"/>
          </a:p>
        </p:txBody>
      </p:sp>
      <p:sp>
        <p:nvSpPr>
          <p:cNvPr id="2" name="タイトル 1"/>
          <p:cNvSpPr>
            <a:spLocks noGrp="1"/>
          </p:cNvSpPr>
          <p:nvPr>
            <p:ph type="title"/>
          </p:nvPr>
        </p:nvSpPr>
        <p:spPr/>
        <p:txBody>
          <a:bodyPr/>
          <a:lstStyle/>
          <a:p>
            <a:r>
              <a:rPr kumimoji="1" lang="ja-JP" altLang="en-US" dirty="0" smtClean="0"/>
              <a:t>認知症の人に対して</a:t>
            </a:r>
            <a:endParaRPr kumimoji="1" lang="ja-JP" altLang="en-US" dirty="0"/>
          </a:p>
        </p:txBody>
      </p:sp>
    </p:spTree>
    <p:extLst>
      <p:ext uri="{BB962C8B-B14F-4D97-AF65-F5344CB8AC3E}">
        <p14:creationId xmlns:p14="http://schemas.microsoft.com/office/powerpoint/2010/main" val="20218513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ja-JP" sz="3200" dirty="0"/>
              <a:t>前もって告知しておく</a:t>
            </a:r>
          </a:p>
          <a:p>
            <a:r>
              <a:rPr lang="ja-JP" altLang="ja-JP" sz="3200" dirty="0"/>
              <a:t>世界がかわってしまったように感じる</a:t>
            </a:r>
          </a:p>
          <a:p>
            <a:r>
              <a:rPr lang="ja-JP" altLang="ja-JP" sz="3200" dirty="0"/>
              <a:t>脳が変化するわけではない</a:t>
            </a:r>
          </a:p>
          <a:p>
            <a:r>
              <a:rPr lang="ja-JP" altLang="ja-JP" sz="3200" dirty="0"/>
              <a:t>支援をうけいれた生活が始められれば長期に安定する今がわかれ道</a:t>
            </a:r>
          </a:p>
          <a:p>
            <a:r>
              <a:rPr lang="ja-JP" altLang="ja-JP" sz="3200" dirty="0"/>
              <a:t>病人の生活にはならない。</a:t>
            </a:r>
          </a:p>
          <a:p>
            <a:endParaRPr lang="ja-JP" altLang="ja-JP" dirty="0"/>
          </a:p>
          <a:p>
            <a:endParaRPr kumimoji="1" lang="ja-JP" altLang="en-US" dirty="0"/>
          </a:p>
        </p:txBody>
      </p:sp>
      <p:sp>
        <p:nvSpPr>
          <p:cNvPr id="2" name="タイトル 1"/>
          <p:cNvSpPr>
            <a:spLocks noGrp="1"/>
          </p:cNvSpPr>
          <p:nvPr>
            <p:ph type="title"/>
          </p:nvPr>
        </p:nvSpPr>
        <p:spPr/>
        <p:txBody>
          <a:bodyPr/>
          <a:lstStyle/>
          <a:p>
            <a:r>
              <a:rPr kumimoji="1" lang="ja-JP" altLang="en-US" dirty="0" smtClean="0"/>
              <a:t>認知症と診断されたら話しておく</a:t>
            </a:r>
            <a:endParaRPr kumimoji="1" lang="ja-JP" altLang="en-US" dirty="0"/>
          </a:p>
        </p:txBody>
      </p:sp>
    </p:spTree>
    <p:extLst>
      <p:ext uri="{BB962C8B-B14F-4D97-AF65-F5344CB8AC3E}">
        <p14:creationId xmlns:p14="http://schemas.microsoft.com/office/powerpoint/2010/main" val="19917758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92500" lnSpcReduction="20000"/>
          </a:bodyPr>
          <a:lstStyle/>
          <a:p>
            <a:r>
              <a:rPr lang="ja-JP" altLang="ja-JP" sz="2800" dirty="0"/>
              <a:t>病感と病</a:t>
            </a:r>
            <a:r>
              <a:rPr lang="ja-JP" altLang="ja-JP" sz="2800" dirty="0" smtClean="0"/>
              <a:t>識</a:t>
            </a:r>
            <a:endParaRPr lang="en-US" altLang="ja-JP" sz="2800" dirty="0" smtClean="0"/>
          </a:p>
          <a:p>
            <a:pPr lvl="1"/>
            <a:r>
              <a:rPr lang="ja-JP" altLang="en-US" sz="2600" dirty="0" smtClean="0"/>
              <a:t>病識：自分が病気であると認識して発言している。</a:t>
            </a:r>
            <a:endParaRPr lang="en-US" altLang="ja-JP" sz="2600" dirty="0" smtClean="0"/>
          </a:p>
          <a:p>
            <a:pPr lvl="1"/>
            <a:r>
              <a:rPr lang="ja-JP" altLang="en-US" sz="2600" dirty="0" smtClean="0"/>
              <a:t>病感：なんとなく漠然とした自己の内界のみでの気づき</a:t>
            </a:r>
            <a:endParaRPr lang="ja-JP" altLang="ja-JP" sz="2600" dirty="0"/>
          </a:p>
          <a:p>
            <a:r>
              <a:rPr lang="ja-JP" altLang="ja-JP" sz="2800" dirty="0"/>
              <a:t>物盗られ妄想　共感が大切　疑ったことへの罪悪感がある、そのことに共感する、自尊感情や自己効力感をたかめる声掛けが重要</a:t>
            </a:r>
          </a:p>
          <a:p>
            <a:r>
              <a:rPr lang="ja-JP" altLang="ja-JP" sz="2800" dirty="0"/>
              <a:t>妄想がきえることはないが、訴えは消失する、感情共有が必要</a:t>
            </a:r>
          </a:p>
          <a:p>
            <a:endParaRPr kumimoji="1" lang="ja-JP" altLang="en-US" sz="2800" dirty="0"/>
          </a:p>
        </p:txBody>
      </p:sp>
      <p:sp>
        <p:nvSpPr>
          <p:cNvPr id="2" name="タイトル 1"/>
          <p:cNvSpPr>
            <a:spLocks noGrp="1"/>
          </p:cNvSpPr>
          <p:nvPr>
            <p:ph type="title"/>
          </p:nvPr>
        </p:nvSpPr>
        <p:spPr/>
        <p:txBody>
          <a:bodyPr/>
          <a:lstStyle/>
          <a:p>
            <a:r>
              <a:rPr kumimoji="1" lang="ja-JP" altLang="en-US" dirty="0" smtClean="0"/>
              <a:t>妄想や幻覚に</a:t>
            </a:r>
            <a:r>
              <a:rPr lang="ja-JP" altLang="en-US" dirty="0" smtClean="0"/>
              <a:t>対して</a:t>
            </a:r>
            <a:endParaRPr kumimoji="1" lang="ja-JP" altLang="en-US" dirty="0"/>
          </a:p>
        </p:txBody>
      </p:sp>
    </p:spTree>
    <p:extLst>
      <p:ext uri="{BB962C8B-B14F-4D97-AF65-F5344CB8AC3E}">
        <p14:creationId xmlns:p14="http://schemas.microsoft.com/office/powerpoint/2010/main" val="2932169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63594" y="3110067"/>
            <a:ext cx="1928456" cy="1391595"/>
          </a:xfrm>
          <a:prstGeom prst="rect">
            <a:avLst/>
          </a:prstGeom>
          <a:solidFill>
            <a:schemeClr val="accent6">
              <a:lumMod val="75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chemeClr val="bg1"/>
                </a:solidFill>
              </a:rPr>
              <a:t>心身機能・身体構造</a:t>
            </a:r>
            <a:endParaRPr lang="en-US" altLang="ja-JP" sz="1600" dirty="0" smtClean="0">
              <a:solidFill>
                <a:schemeClr val="bg1"/>
              </a:solidFill>
            </a:endParaRPr>
          </a:p>
          <a:p>
            <a:pPr marL="285750" indent="-285750">
              <a:buFont typeface="Arial"/>
              <a:buChar char="•"/>
            </a:pPr>
            <a:r>
              <a:rPr kumimoji="1" lang="ja-JP" altLang="en-US" sz="1600" dirty="0" smtClean="0">
                <a:solidFill>
                  <a:srgbClr val="000000"/>
                </a:solidFill>
              </a:rPr>
              <a:t>記憶障害</a:t>
            </a:r>
            <a:endParaRPr kumimoji="1" lang="en-US" altLang="ja-JP" sz="1600" dirty="0" smtClean="0">
              <a:solidFill>
                <a:srgbClr val="000000"/>
              </a:solidFill>
            </a:endParaRPr>
          </a:p>
          <a:p>
            <a:pPr marL="285750" indent="-285750">
              <a:buFont typeface="Arial"/>
              <a:buChar char="•"/>
            </a:pPr>
            <a:r>
              <a:rPr lang="ja-JP" altLang="en-US" sz="1600" dirty="0" smtClean="0">
                <a:solidFill>
                  <a:srgbClr val="000000"/>
                </a:solidFill>
              </a:rPr>
              <a:t>失行・失認</a:t>
            </a:r>
            <a:endParaRPr lang="en-US" altLang="ja-JP" sz="1600" dirty="0" smtClean="0">
              <a:solidFill>
                <a:srgbClr val="000000"/>
              </a:solidFill>
            </a:endParaRPr>
          </a:p>
          <a:p>
            <a:pPr marL="285750" indent="-285750">
              <a:buFont typeface="Arial"/>
              <a:buChar char="•"/>
            </a:pPr>
            <a:r>
              <a:rPr kumimoji="1" lang="ja-JP" altLang="en-US" sz="1600" dirty="0" smtClean="0">
                <a:solidFill>
                  <a:srgbClr val="FF0000"/>
                </a:solidFill>
              </a:rPr>
              <a:t>歩行は可能</a:t>
            </a:r>
            <a:endParaRPr kumimoji="1" lang="ja-JP" altLang="en-US" sz="1600" dirty="0">
              <a:solidFill>
                <a:srgbClr val="FF0000"/>
              </a:solidFill>
            </a:endParaRPr>
          </a:p>
        </p:txBody>
      </p:sp>
      <p:sp>
        <p:nvSpPr>
          <p:cNvPr id="9" name="正方形/長方形 8"/>
          <p:cNvSpPr/>
          <p:nvPr/>
        </p:nvSpPr>
        <p:spPr>
          <a:xfrm>
            <a:off x="3327764" y="3098310"/>
            <a:ext cx="2017959" cy="1341806"/>
          </a:xfrm>
          <a:prstGeom prst="rect">
            <a:avLst/>
          </a:prstGeom>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活動</a:t>
            </a:r>
            <a:endParaRPr kumimoji="1" lang="en-US" altLang="ja-JP" dirty="0" smtClean="0"/>
          </a:p>
          <a:p>
            <a:pPr marL="285750" indent="-285750">
              <a:buFont typeface="Arial"/>
              <a:buChar char="•"/>
            </a:pPr>
            <a:r>
              <a:rPr lang="ja-JP" altLang="en-US" sz="1600" dirty="0" smtClean="0">
                <a:solidFill>
                  <a:schemeClr val="tx1"/>
                </a:solidFill>
              </a:rPr>
              <a:t>金銭管理に介助要する</a:t>
            </a:r>
            <a:endParaRPr lang="en-US" altLang="ja-JP" sz="1600" dirty="0" smtClean="0">
              <a:solidFill>
                <a:schemeClr val="tx1"/>
              </a:solidFill>
            </a:endParaRPr>
          </a:p>
          <a:p>
            <a:pPr marL="285750" indent="-285750">
              <a:buFont typeface="Arial"/>
              <a:buChar char="•"/>
            </a:pPr>
            <a:r>
              <a:rPr kumimoji="1" lang="ja-JP" altLang="en-US" sz="1600" dirty="0" smtClean="0">
                <a:solidFill>
                  <a:schemeClr val="tx1"/>
                </a:solidFill>
              </a:rPr>
              <a:t>掃除に介助要</a:t>
            </a:r>
            <a:endParaRPr kumimoji="1" lang="en-US" altLang="ja-JP" sz="1600" dirty="0" smtClean="0">
              <a:solidFill>
                <a:schemeClr val="tx1"/>
              </a:solidFill>
            </a:endParaRPr>
          </a:p>
          <a:p>
            <a:pPr marL="285750" indent="-285750">
              <a:buFont typeface="Arial"/>
              <a:buChar char="•"/>
            </a:pPr>
            <a:r>
              <a:rPr lang="ja-JP" altLang="en-US" sz="1600" dirty="0">
                <a:solidFill>
                  <a:srgbClr val="FF0000"/>
                </a:solidFill>
              </a:rPr>
              <a:t>調理</a:t>
            </a:r>
            <a:r>
              <a:rPr lang="ja-JP" altLang="en-US" sz="1600" dirty="0" smtClean="0">
                <a:solidFill>
                  <a:srgbClr val="FF0000"/>
                </a:solidFill>
              </a:rPr>
              <a:t>は可能</a:t>
            </a:r>
            <a:endParaRPr lang="en-US" altLang="ja-JP" sz="1600" dirty="0">
              <a:solidFill>
                <a:srgbClr val="FF0000"/>
              </a:solidFill>
            </a:endParaRPr>
          </a:p>
        </p:txBody>
      </p:sp>
      <p:sp>
        <p:nvSpPr>
          <p:cNvPr id="10" name="正方形/長方形 9"/>
          <p:cNvSpPr/>
          <p:nvPr/>
        </p:nvSpPr>
        <p:spPr>
          <a:xfrm>
            <a:off x="6432108" y="3045863"/>
            <a:ext cx="2105223" cy="1455800"/>
          </a:xfrm>
          <a:prstGeom prst="rect">
            <a:avLst/>
          </a:prstGeom>
          <a:solidFill>
            <a:schemeClr val="accent4">
              <a:lumMod val="75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参加</a:t>
            </a:r>
            <a:endParaRPr kumimoji="1" lang="en-US" altLang="ja-JP" dirty="0" smtClean="0"/>
          </a:p>
          <a:p>
            <a:pPr marL="285750" indent="-285750">
              <a:buFont typeface="Arial"/>
              <a:buChar char="•"/>
            </a:pPr>
            <a:r>
              <a:rPr kumimoji="1" lang="ja-JP" altLang="en-US" sz="1600" dirty="0" smtClean="0">
                <a:solidFill>
                  <a:srgbClr val="000000"/>
                </a:solidFill>
              </a:rPr>
              <a:t>趣味の会には行けない</a:t>
            </a:r>
            <a:endParaRPr kumimoji="1" lang="en-US" altLang="ja-JP" sz="1600" dirty="0" smtClean="0">
              <a:solidFill>
                <a:srgbClr val="000000"/>
              </a:solidFill>
            </a:endParaRPr>
          </a:p>
          <a:p>
            <a:pPr marL="285750" indent="-285750">
              <a:buFont typeface="Arial"/>
              <a:buChar char="•"/>
            </a:pPr>
            <a:r>
              <a:rPr lang="ja-JP" altLang="en-US" sz="1600" dirty="0" smtClean="0">
                <a:solidFill>
                  <a:srgbClr val="FF0000"/>
                </a:solidFill>
              </a:rPr>
              <a:t>近くまで買い物はいける</a:t>
            </a:r>
            <a:endParaRPr kumimoji="1" lang="ja-JP" altLang="en-US" sz="1600" dirty="0">
              <a:solidFill>
                <a:srgbClr val="FF0000"/>
              </a:solidFill>
            </a:endParaRPr>
          </a:p>
        </p:txBody>
      </p:sp>
      <p:sp>
        <p:nvSpPr>
          <p:cNvPr id="11" name="正方形/長方形 10"/>
          <p:cNvSpPr/>
          <p:nvPr/>
        </p:nvSpPr>
        <p:spPr>
          <a:xfrm>
            <a:off x="2101362" y="5258183"/>
            <a:ext cx="1696290" cy="1407355"/>
          </a:xfrm>
          <a:prstGeom prst="rect">
            <a:avLst/>
          </a:prstGeom>
          <a:solidFill>
            <a:schemeClr val="accent3">
              <a:lumMod val="75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t>環境因子</a:t>
            </a:r>
            <a:endParaRPr kumimoji="1" lang="en-US" altLang="ja-JP" sz="1200" dirty="0" smtClean="0"/>
          </a:p>
          <a:p>
            <a:pPr marL="285750" indent="-285750" algn="ctr">
              <a:buFont typeface="Arial"/>
              <a:buChar char="•"/>
            </a:pPr>
            <a:r>
              <a:rPr lang="ja-JP" altLang="en-US" sz="1200" dirty="0" smtClean="0">
                <a:solidFill>
                  <a:schemeClr val="tx1"/>
                </a:solidFill>
              </a:rPr>
              <a:t>独居、家族は遠方</a:t>
            </a:r>
            <a:endParaRPr lang="en-US" altLang="ja-JP" sz="1200" dirty="0" smtClean="0">
              <a:solidFill>
                <a:schemeClr val="tx1"/>
              </a:solidFill>
            </a:endParaRPr>
          </a:p>
          <a:p>
            <a:pPr marL="285750" indent="-285750" algn="ctr">
              <a:buFont typeface="Arial"/>
              <a:buChar char="•"/>
            </a:pPr>
            <a:r>
              <a:rPr kumimoji="1" lang="ja-JP" altLang="en-US" sz="1200" dirty="0" smtClean="0">
                <a:solidFill>
                  <a:schemeClr val="tx1"/>
                </a:solidFill>
              </a:rPr>
              <a:t>集落全体が高齢化</a:t>
            </a:r>
            <a:endParaRPr kumimoji="1" lang="en-US" altLang="ja-JP" sz="1200" dirty="0" smtClean="0">
              <a:solidFill>
                <a:schemeClr val="tx1"/>
              </a:solidFill>
            </a:endParaRPr>
          </a:p>
          <a:p>
            <a:pPr marL="285750" indent="-285750" algn="ctr">
              <a:buFont typeface="Arial"/>
              <a:buChar char="•"/>
            </a:pPr>
            <a:r>
              <a:rPr lang="ja-JP" altLang="en-US" sz="1200" dirty="0" smtClean="0">
                <a:solidFill>
                  <a:srgbClr val="FF0000"/>
                </a:solidFill>
              </a:rPr>
              <a:t>近所との関係は良い</a:t>
            </a:r>
            <a:endParaRPr kumimoji="1" lang="ja-JP" altLang="en-US" sz="1200" dirty="0">
              <a:solidFill>
                <a:srgbClr val="FF0000"/>
              </a:solidFill>
            </a:endParaRPr>
          </a:p>
        </p:txBody>
      </p:sp>
      <p:sp>
        <p:nvSpPr>
          <p:cNvPr id="12" name="正方形/長方形 11"/>
          <p:cNvSpPr/>
          <p:nvPr/>
        </p:nvSpPr>
        <p:spPr>
          <a:xfrm>
            <a:off x="5798707" y="5416062"/>
            <a:ext cx="1950396" cy="1262168"/>
          </a:xfrm>
          <a:prstGeom prst="rect">
            <a:avLst/>
          </a:prstGeom>
          <a:solidFill>
            <a:schemeClr val="tx2">
              <a:lumMod val="40000"/>
              <a:lumOff val="6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smtClean="0"/>
              <a:t>個人因子</a:t>
            </a:r>
            <a:endParaRPr kumimoji="1" lang="en-US" altLang="ja-JP" sz="1400" dirty="0" smtClean="0"/>
          </a:p>
          <a:p>
            <a:pPr marL="285750" indent="-285750">
              <a:buFont typeface="Arial"/>
              <a:buChar char="•"/>
            </a:pPr>
            <a:r>
              <a:rPr lang="ja-JP" altLang="en-US" sz="1400" dirty="0" smtClean="0">
                <a:solidFill>
                  <a:srgbClr val="000000"/>
                </a:solidFill>
              </a:rPr>
              <a:t>自宅は離れたくない</a:t>
            </a:r>
            <a:endParaRPr lang="en-US" altLang="ja-JP" sz="1400" dirty="0" smtClean="0">
              <a:solidFill>
                <a:srgbClr val="000000"/>
              </a:solidFill>
            </a:endParaRPr>
          </a:p>
          <a:p>
            <a:pPr marL="285750" indent="-285750">
              <a:buFont typeface="Arial"/>
              <a:buChar char="•"/>
            </a:pPr>
            <a:r>
              <a:rPr lang="ja-JP" altLang="en-US" sz="1400" dirty="0" smtClean="0">
                <a:solidFill>
                  <a:srgbClr val="000000"/>
                </a:solidFill>
              </a:rPr>
              <a:t>性格は社交的</a:t>
            </a:r>
            <a:endParaRPr lang="en-US" altLang="ja-JP" sz="1400" dirty="0" smtClean="0">
              <a:solidFill>
                <a:srgbClr val="000000"/>
              </a:solidFill>
            </a:endParaRPr>
          </a:p>
          <a:p>
            <a:pPr marL="285750" indent="-285750">
              <a:buFont typeface="Arial"/>
              <a:buChar char="•"/>
            </a:pPr>
            <a:r>
              <a:rPr kumimoji="1" lang="ja-JP" altLang="en-US" sz="1400" dirty="0" smtClean="0">
                <a:solidFill>
                  <a:srgbClr val="FF0000"/>
                </a:solidFill>
              </a:rPr>
              <a:t>経済的には余裕ある</a:t>
            </a:r>
            <a:endParaRPr kumimoji="1" lang="ja-JP" altLang="en-US" sz="1400" dirty="0">
              <a:solidFill>
                <a:srgbClr val="FF0000"/>
              </a:solidFill>
            </a:endParaRPr>
          </a:p>
        </p:txBody>
      </p:sp>
      <p:sp>
        <p:nvSpPr>
          <p:cNvPr id="13" name="正方形/長方形 12"/>
          <p:cNvSpPr/>
          <p:nvPr/>
        </p:nvSpPr>
        <p:spPr>
          <a:xfrm>
            <a:off x="3515905" y="1477108"/>
            <a:ext cx="1928456" cy="874085"/>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rPr>
              <a:t>健康状態</a:t>
            </a:r>
            <a:endParaRPr kumimoji="1" lang="en-US" altLang="ja-JP" dirty="0" smtClean="0">
              <a:solidFill>
                <a:srgbClr val="000000"/>
              </a:solidFill>
            </a:endParaRPr>
          </a:p>
          <a:p>
            <a:pPr algn="ctr"/>
            <a:r>
              <a:rPr kumimoji="1" lang="ja-JP" altLang="en-US" dirty="0" smtClean="0"/>
              <a:t>アルツハイマー病</a:t>
            </a:r>
            <a:endParaRPr kumimoji="1" lang="ja-JP" altLang="en-US" dirty="0"/>
          </a:p>
        </p:txBody>
      </p:sp>
      <p:sp>
        <p:nvSpPr>
          <p:cNvPr id="17" name="左右矢印 16"/>
          <p:cNvSpPr/>
          <p:nvPr/>
        </p:nvSpPr>
        <p:spPr>
          <a:xfrm>
            <a:off x="2410571" y="3579921"/>
            <a:ext cx="799604" cy="51194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左右矢印 19"/>
          <p:cNvSpPr/>
          <p:nvPr/>
        </p:nvSpPr>
        <p:spPr>
          <a:xfrm>
            <a:off x="5550192" y="3797915"/>
            <a:ext cx="881916" cy="29395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左右矢印 20"/>
          <p:cNvSpPr/>
          <p:nvPr/>
        </p:nvSpPr>
        <p:spPr>
          <a:xfrm rot="16200000">
            <a:off x="4077181" y="2468776"/>
            <a:ext cx="747115" cy="51194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左右矢印 21"/>
          <p:cNvSpPr/>
          <p:nvPr/>
        </p:nvSpPr>
        <p:spPr>
          <a:xfrm>
            <a:off x="3922898" y="5820649"/>
            <a:ext cx="1422825" cy="51194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上矢印 22"/>
          <p:cNvSpPr/>
          <p:nvPr/>
        </p:nvSpPr>
        <p:spPr>
          <a:xfrm>
            <a:off x="4372676" y="4501662"/>
            <a:ext cx="364526" cy="154548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屈折矢印 23"/>
          <p:cNvSpPr/>
          <p:nvPr/>
        </p:nvSpPr>
        <p:spPr>
          <a:xfrm>
            <a:off x="3962741" y="4696964"/>
            <a:ext cx="3671933" cy="3351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屈折矢印 25"/>
          <p:cNvSpPr/>
          <p:nvPr/>
        </p:nvSpPr>
        <p:spPr>
          <a:xfrm flipH="1">
            <a:off x="1211163" y="4720014"/>
            <a:ext cx="2751578" cy="335100"/>
          </a:xfrm>
          <a:prstGeom prst="bentUpArrow">
            <a:avLst>
              <a:gd name="adj1" fmla="val 42545"/>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35" name="直線矢印コネクタ 34"/>
          <p:cNvCxnSpPr/>
          <p:nvPr/>
        </p:nvCxnSpPr>
        <p:spPr>
          <a:xfrm>
            <a:off x="5550192" y="1763738"/>
            <a:ext cx="1598742" cy="115230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H="1">
            <a:off x="1434584" y="1669672"/>
            <a:ext cx="1999009" cy="13761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タイトル 2"/>
          <p:cNvSpPr>
            <a:spLocks noGrp="1"/>
          </p:cNvSpPr>
          <p:nvPr>
            <p:ph type="title"/>
          </p:nvPr>
        </p:nvSpPr>
        <p:spPr>
          <a:xfrm>
            <a:off x="457200" y="382289"/>
            <a:ext cx="8408996" cy="769503"/>
          </a:xfrm>
        </p:spPr>
        <p:txBody>
          <a:bodyPr>
            <a:normAutofit/>
          </a:bodyPr>
          <a:lstStyle/>
          <a:p>
            <a:r>
              <a:rPr kumimoji="1" lang="ja-JP" altLang="en-US" sz="2400" dirty="0" smtClean="0"/>
              <a:t>認知症における障害モデルと患者・家族指導への応用例</a:t>
            </a:r>
            <a:endParaRPr kumimoji="1" lang="ja-JP" altLang="en-US" sz="2400" dirty="0"/>
          </a:p>
        </p:txBody>
      </p:sp>
      <p:sp>
        <p:nvSpPr>
          <p:cNvPr id="19" name="コンテンツ プレースホルダー 5"/>
          <p:cNvSpPr>
            <a:spLocks noGrp="1"/>
          </p:cNvSpPr>
          <p:nvPr>
            <p:ph idx="1"/>
          </p:nvPr>
        </p:nvSpPr>
        <p:spPr>
          <a:xfrm>
            <a:off x="175846" y="5325125"/>
            <a:ext cx="1916723" cy="1273470"/>
          </a:xfrm>
        </p:spPr>
        <p:txBody>
          <a:bodyPr>
            <a:normAutofit fontScale="70000" lnSpcReduction="20000"/>
          </a:bodyPr>
          <a:lstStyle/>
          <a:p>
            <a:r>
              <a:rPr kumimoji="1" lang="ja-JP" altLang="en-US" dirty="0" smtClean="0"/>
              <a:t>マイナス側面に加えてプラス側面を重視する</a:t>
            </a:r>
            <a:endParaRPr kumimoji="1" lang="en-US" altLang="ja-JP" dirty="0" smtClean="0"/>
          </a:p>
          <a:p>
            <a:r>
              <a:rPr lang="ja-JP" altLang="en-US" dirty="0" smtClean="0"/>
              <a:t>各要因が相互的に作用する</a:t>
            </a:r>
            <a:endParaRPr kumimoji="1" lang="ja-JP" altLang="en-US" dirty="0"/>
          </a:p>
        </p:txBody>
      </p:sp>
      <p:sp>
        <p:nvSpPr>
          <p:cNvPr id="25" name="正方形/長方形 24"/>
          <p:cNvSpPr/>
          <p:nvPr/>
        </p:nvSpPr>
        <p:spPr>
          <a:xfrm>
            <a:off x="542616" y="1375541"/>
            <a:ext cx="2785148" cy="1077218"/>
          </a:xfrm>
          <a:prstGeom prst="rect">
            <a:avLst/>
          </a:prstGeom>
        </p:spPr>
        <p:txBody>
          <a:bodyPr wrap="square">
            <a:spAutoFit/>
          </a:bodyPr>
          <a:lstStyle/>
          <a:p>
            <a:pPr marL="342900" indent="-342900">
              <a:buFont typeface="Arial"/>
              <a:buChar char="•"/>
            </a:pPr>
            <a:r>
              <a:rPr lang="ja-JP" altLang="en-US" sz="1600" dirty="0" smtClean="0">
                <a:solidFill>
                  <a:schemeClr val="bg2">
                    <a:lumMod val="10000"/>
                  </a:schemeClr>
                </a:solidFill>
              </a:rPr>
              <a:t>できることを伸ばす</a:t>
            </a:r>
            <a:endParaRPr lang="en-US" altLang="ja-JP" sz="1600" dirty="0" smtClean="0">
              <a:solidFill>
                <a:schemeClr val="bg2">
                  <a:lumMod val="10000"/>
                </a:schemeClr>
              </a:solidFill>
            </a:endParaRPr>
          </a:p>
          <a:p>
            <a:pPr marL="342900" indent="-342900">
              <a:buFont typeface="Arial"/>
              <a:buChar char="•"/>
            </a:pPr>
            <a:r>
              <a:rPr lang="ja-JP" altLang="en-US" sz="1600" dirty="0" smtClean="0">
                <a:solidFill>
                  <a:schemeClr val="bg2">
                    <a:lumMod val="10000"/>
                  </a:schemeClr>
                </a:solidFill>
              </a:rPr>
              <a:t>できない部分を補う</a:t>
            </a:r>
            <a:endParaRPr lang="en-US" altLang="ja-JP" sz="1600" dirty="0" smtClean="0">
              <a:solidFill>
                <a:schemeClr val="bg2">
                  <a:lumMod val="10000"/>
                </a:schemeClr>
              </a:solidFill>
            </a:endParaRPr>
          </a:p>
          <a:p>
            <a:pPr marL="342900" indent="-342900">
              <a:buFont typeface="Arial"/>
              <a:buChar char="•"/>
            </a:pPr>
            <a:r>
              <a:rPr lang="ja-JP" altLang="en-US" sz="1600" dirty="0" smtClean="0">
                <a:solidFill>
                  <a:schemeClr val="bg2">
                    <a:lumMod val="10000"/>
                  </a:schemeClr>
                </a:solidFill>
              </a:rPr>
              <a:t>家族への指導を併せて行う</a:t>
            </a:r>
            <a:endParaRPr lang="ja-JP" altLang="en-US" sz="1600" dirty="0">
              <a:solidFill>
                <a:schemeClr val="bg2">
                  <a:lumMod val="10000"/>
                </a:schemeClr>
              </a:solidFill>
            </a:endParaRPr>
          </a:p>
        </p:txBody>
      </p:sp>
      <p:sp>
        <p:nvSpPr>
          <p:cNvPr id="27" name="テキスト ボックス 26"/>
          <p:cNvSpPr txBox="1"/>
          <p:nvPr/>
        </p:nvSpPr>
        <p:spPr>
          <a:xfrm>
            <a:off x="6114618" y="1437096"/>
            <a:ext cx="2751578" cy="954107"/>
          </a:xfrm>
          <a:prstGeom prst="rect">
            <a:avLst/>
          </a:prstGeom>
          <a:noFill/>
        </p:spPr>
        <p:txBody>
          <a:bodyPr wrap="square" rtlCol="0">
            <a:spAutoFit/>
          </a:bodyPr>
          <a:lstStyle/>
          <a:p>
            <a:pPr algn="ctr"/>
            <a:r>
              <a:rPr kumimoji="1" lang="ja-JP" altLang="en-US" sz="2800" dirty="0" smtClean="0">
                <a:solidFill>
                  <a:srgbClr val="FF0000"/>
                </a:solidFill>
              </a:rPr>
              <a:t>その人なりの</a:t>
            </a:r>
            <a:endParaRPr kumimoji="1" lang="en-US" altLang="ja-JP" sz="2800" dirty="0" smtClean="0">
              <a:solidFill>
                <a:srgbClr val="FF0000"/>
              </a:solidFill>
            </a:endParaRPr>
          </a:p>
          <a:p>
            <a:pPr algn="ctr"/>
            <a:r>
              <a:rPr kumimoji="1" lang="ja-JP" altLang="en-US" sz="2800" dirty="0" smtClean="0">
                <a:solidFill>
                  <a:srgbClr val="FF0000"/>
                </a:solidFill>
              </a:rPr>
              <a:t>生活の維持</a:t>
            </a:r>
            <a:endParaRPr kumimoji="1" lang="ja-JP" altLang="en-US" sz="2800" dirty="0">
              <a:solidFill>
                <a:srgbClr val="FF0000"/>
              </a:solidFill>
            </a:endParaRPr>
          </a:p>
        </p:txBody>
      </p:sp>
    </p:spTree>
    <p:extLst>
      <p:ext uri="{BB962C8B-B14F-4D97-AF65-F5344CB8AC3E}">
        <p14:creationId xmlns:p14="http://schemas.microsoft.com/office/powerpoint/2010/main" val="1109888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57200" y="1758322"/>
            <a:ext cx="3809397" cy="4814540"/>
          </a:xfrm>
        </p:spPr>
        <p:txBody>
          <a:bodyPr>
            <a:normAutofit fontScale="92500" lnSpcReduction="10000"/>
          </a:bodyPr>
          <a:lstStyle/>
          <a:p>
            <a:r>
              <a:rPr kumimoji="1" lang="en-US" altLang="ja-JP" dirty="0" smtClean="0">
                <a:solidFill>
                  <a:srgbClr val="FF0000"/>
                </a:solidFill>
              </a:rPr>
              <a:t>MRI/CT</a:t>
            </a:r>
          </a:p>
          <a:p>
            <a:r>
              <a:rPr lang="en-US" altLang="ja-JP" dirty="0" smtClean="0"/>
              <a:t>VSRAD (Voxel</a:t>
            </a:r>
            <a:r>
              <a:rPr lang="en-US" altLang="ja-JP" dirty="0"/>
              <a:t>-based Specific Regional analysis system for </a:t>
            </a:r>
            <a:r>
              <a:rPr lang="en-US" altLang="ja-JP" dirty="0" smtClean="0"/>
              <a:t>Alzheimer‘s </a:t>
            </a:r>
            <a:r>
              <a:rPr lang="en-US" altLang="ja-JP" dirty="0"/>
              <a:t>Disease</a:t>
            </a:r>
            <a:r>
              <a:rPr lang="ja-JP" altLang="ja-JP" dirty="0" smtClean="0"/>
              <a:t>）</a:t>
            </a:r>
            <a:r>
              <a:rPr lang="ja-JP" altLang="en-US" dirty="0" smtClean="0"/>
              <a:t>：</a:t>
            </a:r>
            <a:r>
              <a:rPr lang="en-US" altLang="ja-JP" dirty="0"/>
              <a:t>MRI</a:t>
            </a:r>
            <a:r>
              <a:rPr lang="ja-JP" altLang="ja-JP" dirty="0"/>
              <a:t>画像を用いて、アルツハイマー型認知症に特徴的に見られる「海馬傍回の萎縮の</a:t>
            </a:r>
            <a:r>
              <a:rPr lang="ja-JP" altLang="ja-JP" dirty="0" smtClean="0"/>
              <a:t>程度</a:t>
            </a:r>
            <a:r>
              <a:rPr lang="ja-JP" altLang="en-US" dirty="0" smtClean="0"/>
              <a:t>を調べる。</a:t>
            </a:r>
            <a:endParaRPr lang="ja-JP" altLang="ja-JP" dirty="0"/>
          </a:p>
          <a:p>
            <a:endParaRPr kumimoji="1" lang="en-US" altLang="ja-JP" dirty="0" smtClean="0"/>
          </a:p>
          <a:p>
            <a:r>
              <a:rPr lang="ja-JP" altLang="ja-JP" dirty="0" smtClean="0"/>
              <a:t>S</a:t>
            </a:r>
            <a:r>
              <a:rPr lang="en-US" altLang="ja-JP" dirty="0" smtClean="0"/>
              <a:t>PECT </a:t>
            </a:r>
            <a:r>
              <a:rPr lang="ja-JP" altLang="en-US" dirty="0" smtClean="0"/>
              <a:t>脳血流測定</a:t>
            </a:r>
            <a:endParaRPr lang="en-US" altLang="ja-JP" dirty="0" smtClean="0"/>
          </a:p>
          <a:p>
            <a:r>
              <a:rPr kumimoji="1" lang="ja-JP" altLang="ja-JP" dirty="0" smtClean="0"/>
              <a:t>D</a:t>
            </a:r>
            <a:r>
              <a:rPr kumimoji="1" lang="en-US" altLang="ja-JP" dirty="0" smtClean="0"/>
              <a:t>AT</a:t>
            </a:r>
            <a:r>
              <a:rPr kumimoji="1" lang="ja-JP" altLang="en-US" dirty="0" smtClean="0"/>
              <a:t> </a:t>
            </a:r>
            <a:r>
              <a:rPr kumimoji="1" lang="en-US" altLang="ja-JP" dirty="0" smtClean="0"/>
              <a:t>s</a:t>
            </a:r>
            <a:r>
              <a:rPr lang="en-US" altLang="ja-JP" dirty="0"/>
              <a:t>c</a:t>
            </a:r>
            <a:r>
              <a:rPr kumimoji="1" lang="en-US" altLang="ja-JP" dirty="0" smtClean="0"/>
              <a:t>an</a:t>
            </a:r>
          </a:p>
          <a:p>
            <a:r>
              <a:rPr lang="ja-JP" altLang="ja-JP" dirty="0" smtClean="0"/>
              <a:t>M</a:t>
            </a:r>
            <a:r>
              <a:rPr lang="en-US" altLang="ja-JP" dirty="0" smtClean="0"/>
              <a:t>IBG</a:t>
            </a:r>
          </a:p>
          <a:p>
            <a:r>
              <a:rPr kumimoji="1" lang="en-US" altLang="ja-JP" dirty="0" smtClean="0"/>
              <a:t>PET</a:t>
            </a:r>
            <a:endParaRPr kumimoji="1" lang="ja-JP" altLang="en-US" dirty="0"/>
          </a:p>
        </p:txBody>
      </p:sp>
      <p:sp>
        <p:nvSpPr>
          <p:cNvPr id="3" name="タイトル 2"/>
          <p:cNvSpPr>
            <a:spLocks noGrp="1"/>
          </p:cNvSpPr>
          <p:nvPr>
            <p:ph type="title"/>
          </p:nvPr>
        </p:nvSpPr>
        <p:spPr/>
        <p:txBody>
          <a:bodyPr/>
          <a:lstStyle/>
          <a:p>
            <a:r>
              <a:rPr kumimoji="1" lang="ja-JP" altLang="en-US" dirty="0" smtClean="0"/>
              <a:t>認知症患者さんに使う画像診断</a:t>
            </a:r>
            <a:endParaRPr kumimoji="1" lang="ja-JP" altLang="en-US" dirty="0"/>
          </a:p>
        </p:txBody>
      </p:sp>
      <p:pic>
        <p:nvPicPr>
          <p:cNvPr id="7" name="図 6"/>
          <p:cNvPicPr/>
          <p:nvPr/>
        </p:nvPicPr>
        <p:blipFill rotWithShape="1">
          <a:blip r:embed="rId2">
            <a:extLst>
              <a:ext uri="{28A0092B-C50C-407E-A947-70E740481C1C}">
                <a14:useLocalDpi xmlns:a14="http://schemas.microsoft.com/office/drawing/2010/main" val="0"/>
              </a:ext>
            </a:extLst>
          </a:blip>
          <a:srcRect l="41222" t="2996" r="5842" b="67125"/>
          <a:stretch/>
        </p:blipFill>
        <p:spPr bwMode="auto">
          <a:xfrm>
            <a:off x="4266598" y="1591056"/>
            <a:ext cx="4678897" cy="3984903"/>
          </a:xfrm>
          <a:prstGeom prst="rect">
            <a:avLst/>
          </a:prstGeom>
          <a:noFill/>
          <a:ln>
            <a:noFill/>
          </a:ln>
          <a:extLst>
            <a:ext uri="{53640926-AAD7-44D8-BBD7-CCE9431645EC}">
              <a14:shadowObscured xmlns:a14="http://schemas.microsoft.com/office/drawing/2010/main"/>
            </a:ext>
          </a:extLst>
        </p:spPr>
      </p:pic>
      <p:sp>
        <p:nvSpPr>
          <p:cNvPr id="4" name="テキスト ボックス 3"/>
          <p:cNvSpPr txBox="1"/>
          <p:nvPr/>
        </p:nvSpPr>
        <p:spPr>
          <a:xfrm>
            <a:off x="4730261" y="6388196"/>
            <a:ext cx="4285147" cy="369332"/>
          </a:xfrm>
          <a:prstGeom prst="rect">
            <a:avLst/>
          </a:prstGeom>
          <a:noFill/>
        </p:spPr>
        <p:txBody>
          <a:bodyPr wrap="none" rtlCol="0">
            <a:spAutoFit/>
          </a:bodyPr>
          <a:lstStyle/>
          <a:p>
            <a:r>
              <a:rPr kumimoji="1" lang="ja-JP" altLang="en-US" dirty="0" smtClean="0"/>
              <a:t>画像：認知症トータルケア　日本医師会より</a:t>
            </a:r>
            <a:endParaRPr kumimoji="1" lang="ja-JP" altLang="en-US" dirty="0"/>
          </a:p>
        </p:txBody>
      </p:sp>
    </p:spTree>
    <p:extLst>
      <p:ext uri="{BB962C8B-B14F-4D97-AF65-F5344CB8AC3E}">
        <p14:creationId xmlns:p14="http://schemas.microsoft.com/office/powerpoint/2010/main" val="6938055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lnSpcReduction="10000"/>
          </a:bodyPr>
          <a:lstStyle/>
          <a:p>
            <a:pPr marL="457200" indent="-457200">
              <a:buFont typeface="+mj-lt"/>
              <a:buAutoNum type="arabicPeriod"/>
            </a:pPr>
            <a:r>
              <a:rPr kumimoji="1" lang="ja-JP" altLang="en-US" dirty="0" smtClean="0"/>
              <a:t>認知機能障害に対する治療</a:t>
            </a:r>
            <a:endParaRPr kumimoji="1" lang="en-US" altLang="ja-JP" dirty="0" smtClean="0"/>
          </a:p>
          <a:p>
            <a:pPr lvl="1"/>
            <a:r>
              <a:rPr lang="ja-JP" altLang="en-US" dirty="0" smtClean="0"/>
              <a:t>アルツハイマーについては、コリンエステラーゼ阻害薬や</a:t>
            </a:r>
            <a:r>
              <a:rPr lang="en-US" altLang="ja-JP" dirty="0" smtClean="0"/>
              <a:t>NMDA</a:t>
            </a:r>
            <a:r>
              <a:rPr lang="ja-JP" altLang="en-US" dirty="0" smtClean="0"/>
              <a:t>受容体拮抗薬の使用、レビーについてはコリンエステラーゼ阻害薬の使用が推奨</a:t>
            </a:r>
            <a:endParaRPr lang="en-US" altLang="ja-JP" dirty="0" smtClean="0"/>
          </a:p>
          <a:p>
            <a:pPr marL="457200" indent="-457200">
              <a:buFont typeface="+mj-lt"/>
              <a:buAutoNum type="arabicPeriod"/>
            </a:pPr>
            <a:r>
              <a:rPr kumimoji="1" lang="en-US" altLang="ja-JP" dirty="0" smtClean="0"/>
              <a:t>BPSD</a:t>
            </a:r>
          </a:p>
          <a:p>
            <a:pPr lvl="1"/>
            <a:r>
              <a:rPr lang="ja-JP" altLang="en-US" dirty="0" smtClean="0"/>
              <a:t>パーソンセンタードケア</a:t>
            </a:r>
            <a:endParaRPr lang="en-US" altLang="ja-JP" dirty="0" smtClean="0"/>
          </a:p>
          <a:p>
            <a:pPr lvl="1"/>
            <a:r>
              <a:rPr kumimoji="1" lang="ja-JP" altLang="en-US" dirty="0" smtClean="0"/>
              <a:t>介護サービスの利用</a:t>
            </a:r>
            <a:endParaRPr kumimoji="1" lang="en-US" altLang="ja-JP" dirty="0" smtClean="0"/>
          </a:p>
          <a:p>
            <a:pPr lvl="1"/>
            <a:r>
              <a:rPr lang="ja-JP" altLang="en-US" dirty="0" smtClean="0"/>
              <a:t>非薬物療法</a:t>
            </a:r>
            <a:endParaRPr lang="en-US" altLang="ja-JP" dirty="0" smtClean="0"/>
          </a:p>
          <a:p>
            <a:pPr lvl="1"/>
            <a:r>
              <a:rPr kumimoji="1" lang="ja-JP" altLang="en-US" dirty="0" smtClean="0"/>
              <a:t>薬物療法　適応外使用についても説明</a:t>
            </a:r>
            <a:endParaRPr kumimoji="1" lang="ja-JP" altLang="en-US" dirty="0"/>
          </a:p>
        </p:txBody>
      </p:sp>
      <p:sp>
        <p:nvSpPr>
          <p:cNvPr id="3" name="タイトル 2"/>
          <p:cNvSpPr>
            <a:spLocks noGrp="1"/>
          </p:cNvSpPr>
          <p:nvPr>
            <p:ph type="title"/>
          </p:nvPr>
        </p:nvSpPr>
        <p:spPr/>
        <p:txBody>
          <a:bodyPr/>
          <a:lstStyle/>
          <a:p>
            <a:r>
              <a:rPr kumimoji="1" lang="ja-JP" altLang="en-US" dirty="0" smtClean="0"/>
              <a:t>認知症の治療</a:t>
            </a:r>
            <a:endParaRPr kumimoji="1" lang="ja-JP" altLang="en-US" dirty="0"/>
          </a:p>
        </p:txBody>
      </p:sp>
      <p:sp>
        <p:nvSpPr>
          <p:cNvPr id="4" name="テキスト ボックス 3"/>
          <p:cNvSpPr txBox="1"/>
          <p:nvPr/>
        </p:nvSpPr>
        <p:spPr>
          <a:xfrm>
            <a:off x="987746" y="1852977"/>
            <a:ext cx="4583506" cy="584776"/>
          </a:xfrm>
          <a:prstGeom prst="rect">
            <a:avLst/>
          </a:prstGeom>
          <a:noFill/>
        </p:spPr>
        <p:txBody>
          <a:bodyPr wrap="none" rtlCol="0">
            <a:spAutoFit/>
          </a:bodyPr>
          <a:lstStyle/>
          <a:p>
            <a:r>
              <a:rPr kumimoji="1" lang="ja-JP" altLang="en-US" sz="3200" dirty="0" smtClean="0"/>
              <a:t>治療の目的は</a:t>
            </a:r>
            <a:r>
              <a:rPr kumimoji="1" lang="en-US" altLang="ja-JP" sz="3200" dirty="0" smtClean="0"/>
              <a:t>QOL</a:t>
            </a:r>
            <a:r>
              <a:rPr kumimoji="1" lang="ja-JP" altLang="en-US" sz="3200" dirty="0" smtClean="0"/>
              <a:t>の向上</a:t>
            </a:r>
            <a:endParaRPr kumimoji="1" lang="ja-JP" altLang="en-US" sz="3200" dirty="0"/>
          </a:p>
        </p:txBody>
      </p:sp>
    </p:spTree>
    <p:extLst>
      <p:ext uri="{BB962C8B-B14F-4D97-AF65-F5344CB8AC3E}">
        <p14:creationId xmlns:p14="http://schemas.microsoft.com/office/powerpoint/2010/main" val="2021361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70257" y="1881320"/>
            <a:ext cx="7610144" cy="4244843"/>
          </a:xfrm>
        </p:spPr>
        <p:txBody>
          <a:bodyPr>
            <a:normAutofit fontScale="92500" lnSpcReduction="20000"/>
          </a:bodyPr>
          <a:lstStyle/>
          <a:p>
            <a:r>
              <a:rPr lang="ja-JP" altLang="en-US" dirty="0" smtClean="0"/>
              <a:t>運動療法</a:t>
            </a:r>
            <a:endParaRPr lang="en-US" altLang="ja-JP" dirty="0" smtClean="0"/>
          </a:p>
          <a:p>
            <a:r>
              <a:rPr lang="ja-JP" altLang="en-US" dirty="0" smtClean="0"/>
              <a:t>回想法</a:t>
            </a:r>
            <a:endParaRPr lang="en-US" altLang="ja-JP" dirty="0" smtClean="0"/>
          </a:p>
          <a:p>
            <a:r>
              <a:rPr lang="ja-JP" altLang="en-US" dirty="0" smtClean="0"/>
              <a:t>認知刺激</a:t>
            </a:r>
            <a:endParaRPr lang="en-US" altLang="ja-JP" dirty="0" smtClean="0"/>
          </a:p>
          <a:p>
            <a:r>
              <a:rPr lang="ja-JP" altLang="en-US" dirty="0" smtClean="0"/>
              <a:t>マッサージ</a:t>
            </a:r>
            <a:endParaRPr lang="en-US" altLang="ja-JP" dirty="0" smtClean="0"/>
          </a:p>
          <a:p>
            <a:r>
              <a:rPr lang="ja-JP" altLang="en-US" dirty="0" smtClean="0"/>
              <a:t>レクリエーション療法</a:t>
            </a:r>
            <a:endParaRPr lang="en-US" altLang="ja-JP" dirty="0" smtClean="0"/>
          </a:p>
          <a:p>
            <a:r>
              <a:rPr lang="ja-JP" altLang="en-US" dirty="0" smtClean="0"/>
              <a:t>光療法</a:t>
            </a:r>
            <a:endParaRPr lang="en-US" altLang="ja-JP" dirty="0" smtClean="0"/>
          </a:p>
          <a:p>
            <a:r>
              <a:rPr lang="ja-JP" altLang="en-US" dirty="0" smtClean="0"/>
              <a:t>アニマルセラピー</a:t>
            </a:r>
            <a:endParaRPr lang="en-US" altLang="ja-JP" dirty="0" smtClean="0"/>
          </a:p>
          <a:p>
            <a:r>
              <a:rPr lang="ja-JP" altLang="en-US" dirty="0" smtClean="0"/>
              <a:t>鍼治療</a:t>
            </a:r>
            <a:endParaRPr lang="en-US" altLang="ja-JP" dirty="0"/>
          </a:p>
          <a:p>
            <a:r>
              <a:rPr lang="ja-JP" altLang="en-US" dirty="0"/>
              <a:t>音楽</a:t>
            </a:r>
            <a:r>
              <a:rPr lang="ja-JP" altLang="en-US" dirty="0" smtClean="0"/>
              <a:t>療法</a:t>
            </a:r>
            <a:endParaRPr lang="en-US" altLang="ja-JP" dirty="0" smtClean="0"/>
          </a:p>
          <a:p>
            <a:r>
              <a:rPr lang="ja-JP" altLang="en-US" dirty="0" smtClean="0"/>
              <a:t>園芸療法</a:t>
            </a:r>
            <a:endParaRPr lang="en-US" altLang="ja-JP" dirty="0" smtClean="0"/>
          </a:p>
          <a:p>
            <a:r>
              <a:rPr lang="ja-JP" altLang="en-US" dirty="0" smtClean="0"/>
              <a:t>アロマセラピー</a:t>
            </a:r>
            <a:endParaRPr lang="en-US" altLang="ja-JP" dirty="0" smtClean="0"/>
          </a:p>
          <a:p>
            <a:r>
              <a:rPr lang="ja-JP" altLang="en-US" dirty="0" smtClean="0"/>
              <a:t>家族へのエンパワメント</a:t>
            </a:r>
            <a:endParaRPr lang="en-US" altLang="ja-JP" dirty="0"/>
          </a:p>
          <a:p>
            <a:endParaRPr kumimoji="1" lang="ja-JP" altLang="en-US" dirty="0"/>
          </a:p>
        </p:txBody>
      </p:sp>
      <p:sp>
        <p:nvSpPr>
          <p:cNvPr id="3" name="タイトル 2"/>
          <p:cNvSpPr>
            <a:spLocks noGrp="1"/>
          </p:cNvSpPr>
          <p:nvPr>
            <p:ph type="title"/>
          </p:nvPr>
        </p:nvSpPr>
        <p:spPr/>
        <p:txBody>
          <a:bodyPr/>
          <a:lstStyle/>
          <a:p>
            <a:r>
              <a:rPr kumimoji="1" lang="ja-JP" altLang="en-US" dirty="0" smtClean="0"/>
              <a:t>認知症の非薬物療法</a:t>
            </a:r>
            <a:endParaRPr kumimoji="1" lang="ja-JP" altLang="en-US" dirty="0"/>
          </a:p>
        </p:txBody>
      </p:sp>
    </p:spTree>
    <p:extLst>
      <p:ext uri="{BB962C8B-B14F-4D97-AF65-F5344CB8AC3E}">
        <p14:creationId xmlns:p14="http://schemas.microsoft.com/office/powerpoint/2010/main" val="28199209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46937" y="1422748"/>
            <a:ext cx="8439863" cy="5197147"/>
          </a:xfrm>
        </p:spPr>
        <p:txBody>
          <a:bodyPr>
            <a:normAutofit fontScale="85000" lnSpcReduction="20000"/>
          </a:bodyPr>
          <a:lstStyle/>
          <a:p>
            <a:r>
              <a:rPr kumimoji="1" lang="ja-JP" altLang="en-US" dirty="0" smtClean="0"/>
              <a:t>不安</a:t>
            </a:r>
            <a:endParaRPr kumimoji="1" lang="en-US" altLang="ja-JP" dirty="0" smtClean="0"/>
          </a:p>
          <a:p>
            <a:pPr lvl="1"/>
            <a:r>
              <a:rPr kumimoji="1" lang="ja-JP" altLang="en-US" dirty="0" smtClean="0"/>
              <a:t>音楽療法</a:t>
            </a:r>
            <a:endParaRPr kumimoji="1" lang="en-US" altLang="ja-JP" dirty="0" smtClean="0"/>
          </a:p>
          <a:p>
            <a:pPr lvl="1"/>
            <a:r>
              <a:rPr lang="ja-JP" altLang="en-US" dirty="0" smtClean="0"/>
              <a:t>認知行動療法</a:t>
            </a:r>
            <a:endParaRPr lang="en-US" altLang="ja-JP" dirty="0" smtClean="0"/>
          </a:p>
          <a:p>
            <a:r>
              <a:rPr kumimoji="1" lang="ja-JP" altLang="en-US" dirty="0" smtClean="0"/>
              <a:t>焦燥性興奮</a:t>
            </a:r>
            <a:endParaRPr lang="en-US" altLang="ja-JP" dirty="0" smtClean="0"/>
          </a:p>
          <a:p>
            <a:pPr lvl="1"/>
            <a:r>
              <a:rPr kumimoji="1" lang="ja-JP" altLang="en-US" dirty="0" smtClean="0"/>
              <a:t>グループ活動</a:t>
            </a:r>
            <a:endParaRPr kumimoji="1" lang="en-US" altLang="ja-JP" dirty="0" smtClean="0"/>
          </a:p>
          <a:p>
            <a:pPr lvl="1"/>
            <a:r>
              <a:rPr lang="ja-JP" altLang="en-US" dirty="0" smtClean="0"/>
              <a:t>音楽療法</a:t>
            </a:r>
            <a:endParaRPr lang="en-US" altLang="ja-JP" dirty="0" smtClean="0"/>
          </a:p>
          <a:p>
            <a:pPr lvl="1"/>
            <a:r>
              <a:rPr kumimoji="1" lang="ja-JP" altLang="en-US" dirty="0" smtClean="0"/>
              <a:t>タクティールケア・マッサージ</a:t>
            </a:r>
            <a:endParaRPr kumimoji="1" lang="en-US" altLang="ja-JP" dirty="0" smtClean="0"/>
          </a:p>
          <a:p>
            <a:r>
              <a:rPr lang="ja-JP" altLang="en-US" dirty="0" smtClean="0"/>
              <a:t>幻覚妄想</a:t>
            </a:r>
            <a:endParaRPr lang="en-US" altLang="ja-JP" dirty="0" smtClean="0"/>
          </a:p>
          <a:p>
            <a:pPr lvl="1"/>
            <a:r>
              <a:rPr kumimoji="1" lang="ja-JP" altLang="en-US" dirty="0" smtClean="0"/>
              <a:t>介護者が妄想の対象となる場合は物理的に距離を取る</a:t>
            </a:r>
            <a:endParaRPr kumimoji="1" lang="en-US" altLang="ja-JP" dirty="0" smtClean="0"/>
          </a:p>
          <a:p>
            <a:r>
              <a:rPr kumimoji="1" lang="ja-JP" altLang="en-US" dirty="0" smtClean="0"/>
              <a:t>うつ</a:t>
            </a:r>
            <a:endParaRPr kumimoji="1" lang="en-US" altLang="ja-JP" dirty="0" smtClean="0"/>
          </a:p>
          <a:p>
            <a:pPr lvl="1"/>
            <a:r>
              <a:rPr lang="ja-JP" altLang="en-US" dirty="0" smtClean="0"/>
              <a:t>音楽療法</a:t>
            </a:r>
            <a:endParaRPr lang="en-US" altLang="ja-JP" dirty="0" smtClean="0"/>
          </a:p>
          <a:p>
            <a:pPr lvl="1"/>
            <a:r>
              <a:rPr kumimoji="1" lang="ja-JP" altLang="en-US" dirty="0" smtClean="0"/>
              <a:t>回想法</a:t>
            </a:r>
            <a:endParaRPr kumimoji="1" lang="en-US" altLang="ja-JP" dirty="0" smtClean="0"/>
          </a:p>
          <a:p>
            <a:pPr lvl="1"/>
            <a:r>
              <a:rPr lang="ja-JP" altLang="en-US" dirty="0" smtClean="0"/>
              <a:t>運動療法は効果ない？</a:t>
            </a:r>
            <a:endParaRPr lang="en-US" altLang="ja-JP" dirty="0" smtClean="0"/>
          </a:p>
          <a:p>
            <a:r>
              <a:rPr kumimoji="1" lang="ja-JP" altLang="en-US" dirty="0" smtClean="0"/>
              <a:t>アパシー</a:t>
            </a:r>
            <a:endParaRPr kumimoji="1" lang="en-US" altLang="ja-JP" dirty="0" smtClean="0"/>
          </a:p>
          <a:p>
            <a:pPr lvl="1"/>
            <a:r>
              <a:rPr lang="ja-JP" altLang="en-US" dirty="0" smtClean="0"/>
              <a:t>音楽療法</a:t>
            </a:r>
            <a:endParaRPr lang="en-US" altLang="ja-JP" dirty="0" smtClean="0"/>
          </a:p>
          <a:p>
            <a:pPr lvl="1"/>
            <a:r>
              <a:rPr kumimoji="1" lang="ja-JP" altLang="en-US" dirty="0" smtClean="0"/>
              <a:t>アニマルセラピー</a:t>
            </a:r>
            <a:endParaRPr kumimoji="1" lang="en-US" altLang="ja-JP" dirty="0" smtClean="0"/>
          </a:p>
          <a:p>
            <a:pPr lvl="1"/>
            <a:r>
              <a:rPr lang="ja-JP" altLang="en-US" dirty="0" smtClean="0"/>
              <a:t>運動療法</a:t>
            </a:r>
            <a:endParaRPr kumimoji="1" lang="ja-JP" altLang="en-US" dirty="0"/>
          </a:p>
        </p:txBody>
      </p:sp>
      <p:sp>
        <p:nvSpPr>
          <p:cNvPr id="3" name="タイトル 2"/>
          <p:cNvSpPr>
            <a:spLocks noGrp="1"/>
          </p:cNvSpPr>
          <p:nvPr>
            <p:ph type="title"/>
          </p:nvPr>
        </p:nvSpPr>
        <p:spPr/>
        <p:txBody>
          <a:bodyPr/>
          <a:lstStyle/>
          <a:p>
            <a:r>
              <a:rPr kumimoji="1" lang="ja-JP" altLang="en-US" dirty="0" smtClean="0"/>
              <a:t>各症状に対する非薬物療法</a:t>
            </a:r>
            <a:endParaRPr kumimoji="1" lang="ja-JP" altLang="en-US" dirty="0"/>
          </a:p>
        </p:txBody>
      </p:sp>
    </p:spTree>
    <p:extLst>
      <p:ext uri="{BB962C8B-B14F-4D97-AF65-F5344CB8AC3E}">
        <p14:creationId xmlns:p14="http://schemas.microsoft.com/office/powerpoint/2010/main" val="38227104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軽度認知障害者に対して機能向上に有効であるとは言われている。</a:t>
            </a:r>
            <a:endParaRPr kumimoji="1" lang="en-US" altLang="ja-JP" dirty="0" smtClean="0"/>
          </a:p>
          <a:p>
            <a:r>
              <a:rPr lang="ja-JP" altLang="en-US" dirty="0" smtClean="0"/>
              <a:t>認知症患者に関しては、有効と言われつつあるが、一致した見解は得られていない。</a:t>
            </a:r>
            <a:r>
              <a:rPr kumimoji="1" lang="ja-JP" altLang="en-US" dirty="0" smtClean="0"/>
              <a:t>（認知症患者さんに継続して運動療法を行うことはかなり難しい）</a:t>
            </a:r>
            <a:endParaRPr kumimoji="1" lang="en-US" altLang="ja-JP" dirty="0" smtClean="0"/>
          </a:p>
          <a:p>
            <a:r>
              <a:rPr lang="ja-JP" altLang="en-US" dirty="0" smtClean="0"/>
              <a:t>単なる運動療法で無く身体運動に認知課題を組み合わせたコグニサイズが良いとも報告されている。</a:t>
            </a:r>
            <a:endParaRPr kumimoji="1" lang="en-US" altLang="ja-JP" dirty="0" smtClean="0"/>
          </a:p>
        </p:txBody>
      </p:sp>
      <p:sp>
        <p:nvSpPr>
          <p:cNvPr id="3" name="タイトル 2"/>
          <p:cNvSpPr>
            <a:spLocks noGrp="1"/>
          </p:cNvSpPr>
          <p:nvPr>
            <p:ph type="title"/>
          </p:nvPr>
        </p:nvSpPr>
        <p:spPr/>
        <p:txBody>
          <a:bodyPr/>
          <a:lstStyle/>
          <a:p>
            <a:r>
              <a:rPr lang="ja-JP" altLang="en-US" dirty="0" smtClean="0"/>
              <a:t>運動療法</a:t>
            </a:r>
            <a:endParaRPr kumimoji="1" lang="ja-JP" altLang="en-US" dirty="0"/>
          </a:p>
        </p:txBody>
      </p:sp>
    </p:spTree>
    <p:extLst>
      <p:ext uri="{BB962C8B-B14F-4D97-AF65-F5344CB8AC3E}">
        <p14:creationId xmlns:p14="http://schemas.microsoft.com/office/powerpoint/2010/main" val="10276843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45635" y="2663707"/>
            <a:ext cx="8041165" cy="3862121"/>
          </a:xfrm>
        </p:spPr>
        <p:txBody>
          <a:bodyPr>
            <a:normAutofit/>
          </a:bodyPr>
          <a:lstStyle/>
          <a:p>
            <a:pPr marL="0" indent="0">
              <a:buNone/>
            </a:pPr>
            <a:r>
              <a:rPr lang="ja-JP" altLang="ja-JP" b="1" dirty="0" smtClean="0"/>
              <a:t>（</a:t>
            </a:r>
            <a:r>
              <a:rPr lang="ja-JP" altLang="ja-JP" b="1" dirty="0"/>
              <a:t>１）快刺激</a:t>
            </a:r>
            <a:r>
              <a:rPr lang="ja-JP" altLang="ja-JP" dirty="0"/>
              <a:t>：患者もリハビリを施す側も笑顔で楽しく行うことを心がける</a:t>
            </a:r>
            <a:r>
              <a:rPr lang="en-US" altLang="ja-JP" dirty="0"/>
              <a:t/>
            </a:r>
            <a:br>
              <a:rPr lang="en-US" altLang="ja-JP" dirty="0"/>
            </a:br>
            <a:r>
              <a:rPr lang="ja-JP" altLang="ja-JP" b="1" dirty="0"/>
              <a:t>（２）コミュニケーション</a:t>
            </a:r>
            <a:r>
              <a:rPr lang="ja-JP" altLang="ja-JP" dirty="0"/>
              <a:t>：密なコミュニケーションで患者に安心を与える</a:t>
            </a:r>
            <a:r>
              <a:rPr lang="en-US" altLang="ja-JP" dirty="0"/>
              <a:t/>
            </a:r>
            <a:br>
              <a:rPr lang="en-US" altLang="ja-JP" dirty="0"/>
            </a:br>
            <a:r>
              <a:rPr lang="ja-JP" altLang="ja-JP" b="1" dirty="0"/>
              <a:t>（３）褒め合い</a:t>
            </a:r>
            <a:r>
              <a:rPr lang="ja-JP" altLang="ja-JP" dirty="0"/>
              <a:t>：患者を褒める、また患者同士が褒め合うことで意欲が向上する</a:t>
            </a:r>
            <a:r>
              <a:rPr lang="en-US" altLang="ja-JP" dirty="0"/>
              <a:t/>
            </a:r>
            <a:br>
              <a:rPr lang="en-US" altLang="ja-JP" dirty="0"/>
            </a:br>
            <a:r>
              <a:rPr lang="ja-JP" altLang="ja-JP" b="1" dirty="0"/>
              <a:t>（４）役割</a:t>
            </a:r>
            <a:r>
              <a:rPr lang="ja-JP" altLang="ja-JP" dirty="0"/>
              <a:t>：患者がなんらかの役割を持ち患者が主体となって活動することで生きがいをつくる</a:t>
            </a:r>
            <a:r>
              <a:rPr lang="en-US" altLang="ja-JP" dirty="0"/>
              <a:t/>
            </a:r>
            <a:br>
              <a:rPr lang="en-US" altLang="ja-JP" dirty="0"/>
            </a:br>
            <a:r>
              <a:rPr lang="ja-JP" altLang="ja-JP" dirty="0"/>
              <a:t>（</a:t>
            </a:r>
            <a:r>
              <a:rPr lang="ja-JP" altLang="ja-JP" b="1" dirty="0"/>
              <a:t>５）失敗を防ぐ支援</a:t>
            </a:r>
            <a:r>
              <a:rPr lang="ja-JP" altLang="ja-JP" dirty="0"/>
              <a:t>：患者の失敗を未然に防ぎ成功体験を増やす</a:t>
            </a:r>
          </a:p>
          <a:p>
            <a:endParaRPr kumimoji="1" lang="ja-JP" altLang="en-US" dirty="0"/>
          </a:p>
        </p:txBody>
      </p:sp>
      <p:sp>
        <p:nvSpPr>
          <p:cNvPr id="3" name="タイトル 2"/>
          <p:cNvSpPr>
            <a:spLocks noGrp="1"/>
          </p:cNvSpPr>
          <p:nvPr>
            <p:ph type="title"/>
          </p:nvPr>
        </p:nvSpPr>
        <p:spPr/>
        <p:txBody>
          <a:bodyPr>
            <a:normAutofit/>
          </a:bodyPr>
          <a:lstStyle/>
          <a:p>
            <a:r>
              <a:rPr lang="ja-JP" altLang="ja-JP" b="1" dirty="0"/>
              <a:t>＜認知症リハビリの</a:t>
            </a:r>
            <a:r>
              <a:rPr lang="en-US" altLang="ja-JP" b="1" dirty="0"/>
              <a:t>5</a:t>
            </a:r>
            <a:r>
              <a:rPr lang="ja-JP" altLang="ja-JP" b="1" dirty="0"/>
              <a:t>原則</a:t>
            </a:r>
            <a:r>
              <a:rPr lang="ja-JP" altLang="ja-JP" b="1" dirty="0" smtClean="0"/>
              <a:t>＞</a:t>
            </a:r>
            <a:endParaRPr kumimoji="1" lang="ja-JP" altLang="en-US" dirty="0"/>
          </a:p>
        </p:txBody>
      </p:sp>
    </p:spTree>
    <p:extLst>
      <p:ext uri="{BB962C8B-B14F-4D97-AF65-F5344CB8AC3E}">
        <p14:creationId xmlns:p14="http://schemas.microsoft.com/office/powerpoint/2010/main" val="513628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564428" y="2557884"/>
            <a:ext cx="3304246" cy="1028382"/>
          </a:xfrm>
        </p:spPr>
        <p:style>
          <a:lnRef idx="3">
            <a:schemeClr val="lt1"/>
          </a:lnRef>
          <a:fillRef idx="1">
            <a:schemeClr val="accent1"/>
          </a:fillRef>
          <a:effectRef idx="1">
            <a:schemeClr val="accent1"/>
          </a:effectRef>
          <a:fontRef idx="minor">
            <a:schemeClr val="lt1"/>
          </a:fontRef>
        </p:style>
        <p:txBody>
          <a:bodyPr>
            <a:normAutofit fontScale="92500"/>
          </a:bodyPr>
          <a:lstStyle/>
          <a:p>
            <a:r>
              <a:rPr kumimoji="1" lang="ja-JP" altLang="en-US" dirty="0" smtClean="0"/>
              <a:t>軽度</a:t>
            </a:r>
            <a:r>
              <a:rPr kumimoji="1" lang="en-US" altLang="ja-JP" dirty="0" smtClean="0"/>
              <a:t>〜</a:t>
            </a:r>
            <a:r>
              <a:rPr lang="ja-JP" altLang="en-US" dirty="0" smtClean="0"/>
              <a:t>中等度の認知障害に対するアプローチ</a:t>
            </a:r>
            <a:endParaRPr kumimoji="1" lang="ja-JP" altLang="en-US" dirty="0"/>
          </a:p>
        </p:txBody>
      </p:sp>
      <p:sp>
        <p:nvSpPr>
          <p:cNvPr id="3" name="タイトル 2"/>
          <p:cNvSpPr>
            <a:spLocks noGrp="1"/>
          </p:cNvSpPr>
          <p:nvPr>
            <p:ph type="title"/>
          </p:nvPr>
        </p:nvSpPr>
        <p:spPr/>
        <p:txBody>
          <a:bodyPr/>
          <a:lstStyle/>
          <a:p>
            <a:r>
              <a:rPr kumimoji="1" lang="ja-JP" altLang="en-US" dirty="0" smtClean="0"/>
              <a:t>認知症とリハビリテーション</a:t>
            </a:r>
            <a:endParaRPr kumimoji="1" lang="ja-JP" altLang="en-US" dirty="0"/>
          </a:p>
        </p:txBody>
      </p:sp>
      <p:sp>
        <p:nvSpPr>
          <p:cNvPr id="4" name="テキスト ボックス 3"/>
          <p:cNvSpPr txBox="1"/>
          <p:nvPr/>
        </p:nvSpPr>
        <p:spPr>
          <a:xfrm>
            <a:off x="1422825" y="1755445"/>
            <a:ext cx="6237605"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smtClean="0"/>
              <a:t>認知症の人すべてに同じリハビリテーションを行うことは良くない</a:t>
            </a:r>
            <a:endParaRPr kumimoji="1" lang="en-US" altLang="ja-JP" dirty="0" smtClean="0"/>
          </a:p>
          <a:p>
            <a:r>
              <a:rPr lang="ja-JP" altLang="en-US" dirty="0" smtClean="0"/>
              <a:t>リハビリをすることで良くも悪くもなることを認識する必要ある</a:t>
            </a:r>
            <a:endParaRPr kumimoji="1" lang="ja-JP" altLang="en-US" dirty="0"/>
          </a:p>
        </p:txBody>
      </p:sp>
      <p:sp>
        <p:nvSpPr>
          <p:cNvPr id="5" name="テキスト ボックス 4"/>
          <p:cNvSpPr txBox="1"/>
          <p:nvPr/>
        </p:nvSpPr>
        <p:spPr>
          <a:xfrm>
            <a:off x="4950491" y="2675467"/>
            <a:ext cx="3642240"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2000" dirty="0" smtClean="0"/>
              <a:t>中等度から高度の認知障害に対するアプローチ</a:t>
            </a:r>
            <a:endParaRPr kumimoji="1" lang="ja-JP" altLang="en-US" sz="2000" dirty="0"/>
          </a:p>
        </p:txBody>
      </p:sp>
      <p:sp>
        <p:nvSpPr>
          <p:cNvPr id="6" name="角丸四角形 5"/>
          <p:cNvSpPr/>
          <p:nvPr/>
        </p:nvSpPr>
        <p:spPr>
          <a:xfrm>
            <a:off x="457200" y="3903739"/>
            <a:ext cx="3645253" cy="24574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a:buChar char="•"/>
            </a:pPr>
            <a:r>
              <a:rPr lang="ja-JP" altLang="en-US" dirty="0" smtClean="0"/>
              <a:t>困難な生活行為の反復練習</a:t>
            </a:r>
            <a:endParaRPr lang="en-US" altLang="ja-JP" dirty="0" smtClean="0"/>
          </a:p>
          <a:p>
            <a:pPr marL="285750" indent="-285750" algn="ctr">
              <a:buFont typeface="Arial"/>
              <a:buChar char="•"/>
            </a:pPr>
            <a:r>
              <a:rPr kumimoji="1" lang="ja-JP" altLang="en-US" dirty="0" smtClean="0"/>
              <a:t>自立を促す援助方法の検討</a:t>
            </a:r>
            <a:endParaRPr kumimoji="1" lang="en-US" altLang="ja-JP" dirty="0" smtClean="0"/>
          </a:p>
          <a:p>
            <a:pPr marL="285750" indent="-285750" algn="ctr">
              <a:buFont typeface="Arial"/>
              <a:buChar char="•"/>
            </a:pPr>
            <a:r>
              <a:rPr lang="ja-JP" altLang="en-US" dirty="0" smtClean="0"/>
              <a:t>手がかりの活用や視覚的構造化など環境調整</a:t>
            </a:r>
            <a:endParaRPr lang="en-US" altLang="ja-JP" dirty="0" smtClean="0"/>
          </a:p>
          <a:p>
            <a:pPr marL="285750" indent="-285750" algn="ctr">
              <a:buFont typeface="Arial"/>
              <a:buChar char="•"/>
            </a:pPr>
            <a:r>
              <a:rPr kumimoji="1" lang="ja-JP" altLang="en-US" dirty="0" smtClean="0"/>
              <a:t>本人の認知機能の弱みや強みの理解への働きかけ</a:t>
            </a:r>
            <a:endParaRPr kumimoji="1" lang="ja-JP" altLang="en-US" dirty="0"/>
          </a:p>
        </p:txBody>
      </p:sp>
      <p:sp>
        <p:nvSpPr>
          <p:cNvPr id="7" name="角丸四角形 6"/>
          <p:cNvSpPr/>
          <p:nvPr/>
        </p:nvSpPr>
        <p:spPr>
          <a:xfrm>
            <a:off x="5041547" y="3750882"/>
            <a:ext cx="3645253" cy="24574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a:buChar char="•"/>
            </a:pPr>
            <a:r>
              <a:rPr kumimoji="1" lang="ja-JP" altLang="en-US" dirty="0" smtClean="0"/>
              <a:t>できる生活行為を継続</a:t>
            </a:r>
            <a:endParaRPr kumimoji="1" lang="en-US" altLang="ja-JP" dirty="0" smtClean="0"/>
          </a:p>
          <a:p>
            <a:pPr marL="285750" indent="-285750">
              <a:buFont typeface="Arial"/>
              <a:buChar char="•"/>
            </a:pPr>
            <a:r>
              <a:rPr lang="ja-JP" altLang="en-US" dirty="0" smtClean="0"/>
              <a:t>手順の混乱により困難となってきた場合できる行為の遂行とその環境調整</a:t>
            </a:r>
            <a:endParaRPr lang="en-US" altLang="ja-JP" dirty="0" smtClean="0"/>
          </a:p>
          <a:p>
            <a:pPr marL="285750" indent="-285750">
              <a:buFont typeface="Arial"/>
              <a:buChar char="•"/>
            </a:pPr>
            <a:r>
              <a:rPr kumimoji="1" lang="ja-JP" altLang="en-US" dirty="0" smtClean="0"/>
              <a:t>家族への負担軽減や関わり方の提言</a:t>
            </a:r>
            <a:endParaRPr kumimoji="1" lang="ja-JP" altLang="en-US" dirty="0"/>
          </a:p>
        </p:txBody>
      </p:sp>
      <p:sp>
        <p:nvSpPr>
          <p:cNvPr id="8" name="右矢印 7"/>
          <p:cNvSpPr/>
          <p:nvPr/>
        </p:nvSpPr>
        <p:spPr>
          <a:xfrm>
            <a:off x="4102453" y="3010112"/>
            <a:ext cx="671653" cy="4585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4280233" y="4785608"/>
            <a:ext cx="329248" cy="3880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24583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666523" y="3962403"/>
            <a:ext cx="581095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ctr" eaLnBrk="1" fontAlgn="base" hangingPunct="1">
              <a:spcBef>
                <a:spcPct val="0"/>
              </a:spcBef>
              <a:spcAft>
                <a:spcPct val="0"/>
              </a:spcAft>
              <a:buFontTx/>
              <a:buNone/>
            </a:pPr>
            <a:r>
              <a:rPr lang="ja-JP" altLang="en-US" sz="4000" b="1" dirty="0" smtClean="0">
                <a:latin typeface="HGP明朝E" panose="02020900000000000000" pitchFamily="18" charset="-128"/>
                <a:ea typeface="HGP明朝E" panose="02020900000000000000" pitchFamily="18" charset="-128"/>
              </a:rPr>
              <a:t>予防や治療につながる！</a:t>
            </a:r>
          </a:p>
        </p:txBody>
      </p:sp>
      <p:sp>
        <p:nvSpPr>
          <p:cNvPr id="29699" name="Text Box 3"/>
          <p:cNvSpPr txBox="1">
            <a:spLocks noChangeArrowheads="1"/>
          </p:cNvSpPr>
          <p:nvPr/>
        </p:nvSpPr>
        <p:spPr bwMode="auto">
          <a:xfrm>
            <a:off x="2051755" y="1179516"/>
            <a:ext cx="4968523"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ctr" eaLnBrk="1" fontAlgn="base" hangingPunct="1">
              <a:lnSpc>
                <a:spcPct val="110000"/>
              </a:lnSpc>
              <a:spcBef>
                <a:spcPct val="0"/>
              </a:spcBef>
              <a:spcAft>
                <a:spcPct val="0"/>
              </a:spcAft>
              <a:buFontTx/>
              <a:buNone/>
            </a:pPr>
            <a:r>
              <a:rPr lang="ja-JP" altLang="en-US" sz="3600" b="1" dirty="0" smtClean="0">
                <a:latin typeface="Times New Roman" pitchFamily="18" charset="0"/>
                <a:ea typeface="ＭＳ Ｐゴシック" charset="-128"/>
              </a:rPr>
              <a:t>良　い　ケ　ア</a:t>
            </a:r>
          </a:p>
          <a:p>
            <a:pPr algn="ctr" eaLnBrk="1" fontAlgn="base" hangingPunct="1">
              <a:lnSpc>
                <a:spcPct val="110000"/>
              </a:lnSpc>
              <a:spcBef>
                <a:spcPct val="0"/>
              </a:spcBef>
              <a:spcAft>
                <a:spcPct val="0"/>
              </a:spcAft>
              <a:buFontTx/>
              <a:buNone/>
            </a:pPr>
            <a:r>
              <a:rPr lang="ja-JP" altLang="en-US" sz="3600" b="1" dirty="0" smtClean="0">
                <a:latin typeface="Times New Roman" pitchFamily="18" charset="0"/>
                <a:ea typeface="ＭＳ Ｐゴシック" charset="-128"/>
              </a:rPr>
              <a:t>（安心感・安定感を）</a:t>
            </a:r>
            <a:endParaRPr lang="ja-JP" altLang="en-US" sz="3600" b="1" dirty="0" smtClean="0">
              <a:latin typeface="ＭＳ Ｐゴシック" charset="-128"/>
              <a:ea typeface="ＭＳ Ｐゴシック" charset="-128"/>
            </a:endParaRPr>
          </a:p>
        </p:txBody>
      </p:sp>
      <p:sp>
        <p:nvSpPr>
          <p:cNvPr id="29700" name="AutoShape 4"/>
          <p:cNvSpPr>
            <a:spLocks noChangeArrowheads="1"/>
          </p:cNvSpPr>
          <p:nvPr/>
        </p:nvSpPr>
        <p:spPr bwMode="auto">
          <a:xfrm>
            <a:off x="4071057" y="2955928"/>
            <a:ext cx="1003300" cy="835025"/>
          </a:xfrm>
          <a:prstGeom prst="downArrow">
            <a:avLst>
              <a:gd name="adj1" fmla="val 42250"/>
              <a:gd name="adj2" fmla="val 43537"/>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endParaRPr lang="ja-JP" altLang="en-US" sz="2400" smtClean="0">
              <a:solidFill>
                <a:srgbClr val="000000"/>
              </a:solidFill>
              <a:ea typeface="ＭＳ 明朝" pitchFamily="17" charset="-128"/>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869" t="15678" r="5499" b="10703"/>
          <a:stretch/>
        </p:blipFill>
        <p:spPr bwMode="auto">
          <a:xfrm>
            <a:off x="0" y="0"/>
            <a:ext cx="9143999" cy="679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48" t="24258" r="52424" b="63327"/>
          <a:stretch/>
        </p:blipFill>
        <p:spPr bwMode="auto">
          <a:xfrm>
            <a:off x="1" y="476672"/>
            <a:ext cx="1835696"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507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72067" y="2073144"/>
            <a:ext cx="7408333" cy="4535107"/>
          </a:xfrm>
        </p:spPr>
        <p:txBody>
          <a:bodyPr>
            <a:normAutofit fontScale="92500" lnSpcReduction="20000"/>
          </a:bodyPr>
          <a:lstStyle/>
          <a:p>
            <a:r>
              <a:rPr lang="en-US" altLang="ja-JP" b="1" dirty="0">
                <a:solidFill>
                  <a:schemeClr val="tx1"/>
                </a:solidFill>
              </a:rPr>
              <a:t>1960</a:t>
            </a:r>
            <a:r>
              <a:rPr lang="ja-JP" altLang="ja-JP" b="1" dirty="0">
                <a:solidFill>
                  <a:schemeClr val="tx1"/>
                </a:solidFill>
              </a:rPr>
              <a:t>年代</a:t>
            </a:r>
            <a:r>
              <a:rPr lang="ja-JP" altLang="ja-JP" b="1" dirty="0" smtClean="0">
                <a:solidFill>
                  <a:schemeClr val="tx1"/>
                </a:solidFill>
              </a:rPr>
              <a:t>にシーヴ</a:t>
            </a:r>
            <a:r>
              <a:rPr lang="ja-JP" altLang="ja-JP" b="1" dirty="0">
                <a:solidFill>
                  <a:schemeClr val="tx1"/>
                </a:solidFill>
              </a:rPr>
              <a:t>・アーデビー（</a:t>
            </a:r>
            <a:r>
              <a:rPr lang="en-US" altLang="ja-JP" b="1" dirty="0" err="1">
                <a:solidFill>
                  <a:schemeClr val="tx1"/>
                </a:solidFill>
              </a:rPr>
              <a:t>Siv</a:t>
            </a:r>
            <a:r>
              <a:rPr lang="en-US" altLang="ja-JP" b="1" dirty="0">
                <a:solidFill>
                  <a:schemeClr val="tx1"/>
                </a:solidFill>
              </a:rPr>
              <a:t> </a:t>
            </a:r>
            <a:r>
              <a:rPr lang="en-US" altLang="ja-JP" b="1" dirty="0" err="1">
                <a:solidFill>
                  <a:schemeClr val="tx1"/>
                </a:solidFill>
              </a:rPr>
              <a:t>Ardeby</a:t>
            </a:r>
            <a:r>
              <a:rPr lang="ja-JP" altLang="ja-JP" b="1" dirty="0" smtClean="0">
                <a:solidFill>
                  <a:schemeClr val="tx1"/>
                </a:solidFill>
              </a:rPr>
              <a:t>）</a:t>
            </a:r>
            <a:r>
              <a:rPr lang="en-US" altLang="ja-JP" b="1" u="sng" baseline="30000" dirty="0" smtClean="0">
                <a:solidFill>
                  <a:schemeClr val="tx1"/>
                </a:solidFill>
              </a:rPr>
              <a:t>]</a:t>
            </a:r>
            <a:r>
              <a:rPr lang="ja-JP" altLang="ja-JP" b="1" dirty="0">
                <a:solidFill>
                  <a:schemeClr val="tx1"/>
                </a:solidFill>
              </a:rPr>
              <a:t>やグニッラ・ビルケスタッド（</a:t>
            </a:r>
            <a:r>
              <a:rPr lang="en-US" altLang="ja-JP" b="1" dirty="0" err="1">
                <a:solidFill>
                  <a:schemeClr val="tx1"/>
                </a:solidFill>
              </a:rPr>
              <a:t>Gunilla</a:t>
            </a:r>
            <a:r>
              <a:rPr lang="en-US" altLang="ja-JP" b="1" dirty="0">
                <a:solidFill>
                  <a:schemeClr val="tx1"/>
                </a:solidFill>
              </a:rPr>
              <a:t> </a:t>
            </a:r>
            <a:r>
              <a:rPr lang="en-US" altLang="ja-JP" b="1" dirty="0" err="1">
                <a:solidFill>
                  <a:schemeClr val="tx1"/>
                </a:solidFill>
              </a:rPr>
              <a:t>Birkestad</a:t>
            </a:r>
            <a:r>
              <a:rPr lang="ja-JP" altLang="ja-JP" b="1" dirty="0" smtClean="0">
                <a:solidFill>
                  <a:schemeClr val="tx1"/>
                </a:solidFill>
              </a:rPr>
              <a:t>）</a:t>
            </a:r>
            <a:r>
              <a:rPr lang="en-US" altLang="ja-JP" b="1" u="sng" baseline="30000" dirty="0" smtClean="0">
                <a:solidFill>
                  <a:schemeClr val="tx1"/>
                </a:solidFill>
              </a:rPr>
              <a:t>]</a:t>
            </a:r>
            <a:r>
              <a:rPr lang="ja-JP" altLang="ja-JP" b="1" dirty="0">
                <a:solidFill>
                  <a:schemeClr val="tx1"/>
                </a:solidFill>
              </a:rPr>
              <a:t>らによって考案されたマッサージ法で、「タクティール」は</a:t>
            </a:r>
            <a:r>
              <a:rPr lang="ja-JP" altLang="ja-JP" b="1" dirty="0">
                <a:solidFill>
                  <a:srgbClr val="FF0000"/>
                </a:solidFill>
              </a:rPr>
              <a:t>「触れる」</a:t>
            </a:r>
            <a:r>
              <a:rPr lang="ja-JP" altLang="ja-JP" b="1" dirty="0">
                <a:solidFill>
                  <a:schemeClr val="tx1"/>
                </a:solidFill>
              </a:rPr>
              <a:t>という意味のラテン語</a:t>
            </a:r>
            <a:r>
              <a:rPr lang="en-US" altLang="ja-JP" b="1" dirty="0" err="1">
                <a:solidFill>
                  <a:schemeClr val="tx1"/>
                </a:solidFill>
              </a:rPr>
              <a:t>tactilis</a:t>
            </a:r>
            <a:r>
              <a:rPr lang="ja-JP" altLang="ja-JP" b="1" dirty="0">
                <a:solidFill>
                  <a:schemeClr val="tx1"/>
                </a:solidFill>
              </a:rPr>
              <a:t>に由来する。ツボや筋肉を刺激する各種マッサージ法とは異なり、</a:t>
            </a:r>
            <a:r>
              <a:rPr lang="ja-JP" altLang="ja-JP" b="1" dirty="0">
                <a:solidFill>
                  <a:srgbClr val="FF0000"/>
                </a:solidFill>
              </a:rPr>
              <a:t>優しい接触を継続的に行い</a:t>
            </a:r>
            <a:r>
              <a:rPr lang="ja-JP" altLang="ja-JP" b="1" dirty="0">
                <a:solidFill>
                  <a:schemeClr val="tx1"/>
                </a:solidFill>
              </a:rPr>
              <a:t>、肌の触れ合いを</a:t>
            </a:r>
            <a:r>
              <a:rPr lang="ja-JP" altLang="ja-JP" b="1" dirty="0" smtClean="0">
                <a:solidFill>
                  <a:schemeClr val="tx1"/>
                </a:solidFill>
              </a:rPr>
              <a:t>通し</a:t>
            </a:r>
            <a:r>
              <a:rPr lang="ja-JP" altLang="en-US" b="1" dirty="0" smtClean="0">
                <a:solidFill>
                  <a:schemeClr val="tx1"/>
                </a:solidFill>
              </a:rPr>
              <a:t>オキシトシン</a:t>
            </a:r>
            <a:r>
              <a:rPr lang="ja-JP" altLang="ja-JP" b="1" dirty="0" smtClean="0">
                <a:solidFill>
                  <a:schemeClr val="tx1"/>
                </a:solidFill>
              </a:rPr>
              <a:t>と</a:t>
            </a:r>
            <a:r>
              <a:rPr lang="ja-JP" altLang="ja-JP" b="1" dirty="0">
                <a:solidFill>
                  <a:schemeClr val="tx1"/>
                </a:solidFill>
              </a:rPr>
              <a:t>いうホルモンの分泌を促し、ストレスに関連するホルモンで</a:t>
            </a:r>
            <a:r>
              <a:rPr lang="ja-JP" altLang="ja-JP" b="1" dirty="0" smtClean="0">
                <a:solidFill>
                  <a:schemeClr val="tx1"/>
                </a:solidFill>
              </a:rPr>
              <a:t>ある</a:t>
            </a:r>
            <a:r>
              <a:rPr lang="ja-JP" altLang="en-US" b="1" dirty="0" smtClean="0">
                <a:solidFill>
                  <a:schemeClr val="tx1"/>
                </a:solidFill>
              </a:rPr>
              <a:t>コルチゾール</a:t>
            </a:r>
            <a:r>
              <a:rPr lang="ja-JP" altLang="ja-JP" b="1" dirty="0" smtClean="0">
                <a:solidFill>
                  <a:schemeClr val="tx1"/>
                </a:solidFill>
              </a:rPr>
              <a:t>の</a:t>
            </a:r>
            <a:r>
              <a:rPr lang="ja-JP" altLang="ja-JP" b="1" dirty="0">
                <a:solidFill>
                  <a:schemeClr val="tx1"/>
                </a:solidFill>
              </a:rPr>
              <a:t>レベルを低下させて、</a:t>
            </a:r>
            <a:r>
              <a:rPr lang="ja-JP" altLang="ja-JP" b="1" dirty="0">
                <a:solidFill>
                  <a:srgbClr val="FF0000"/>
                </a:solidFill>
              </a:rPr>
              <a:t>相手の不安な感情を取り除く効果</a:t>
            </a:r>
            <a:r>
              <a:rPr lang="ja-JP" altLang="ja-JP" b="1" dirty="0">
                <a:solidFill>
                  <a:schemeClr val="tx1"/>
                </a:solidFill>
              </a:rPr>
              <a:t>を得るとされる</a:t>
            </a:r>
            <a:r>
              <a:rPr lang="ja-JP" altLang="ja-JP" b="1" dirty="0" smtClean="0">
                <a:solidFill>
                  <a:schemeClr val="tx1"/>
                </a:solidFill>
              </a:rPr>
              <a:t>。</a:t>
            </a:r>
            <a:endParaRPr lang="en-US" altLang="ja-JP" b="1" dirty="0" smtClean="0">
              <a:solidFill>
                <a:schemeClr val="tx1"/>
              </a:solidFill>
            </a:endParaRPr>
          </a:p>
          <a:p>
            <a:r>
              <a:rPr lang="ja-JP" altLang="ja-JP" b="1" dirty="0" smtClean="0">
                <a:solidFill>
                  <a:schemeClr val="tx1"/>
                </a:solidFill>
              </a:rPr>
              <a:t>また</a:t>
            </a:r>
            <a:r>
              <a:rPr lang="ja-JP" altLang="ja-JP" b="1" dirty="0">
                <a:solidFill>
                  <a:schemeClr val="tx1"/>
                </a:solidFill>
              </a:rPr>
              <a:t>、痛覚の信号より早く脳に到達する触覚の信号によって痛覚の信号の伝達を</a:t>
            </a:r>
            <a:r>
              <a:rPr lang="ja-JP" altLang="ja-JP" b="1" dirty="0" smtClean="0">
                <a:solidFill>
                  <a:schemeClr val="tx1"/>
                </a:solidFill>
              </a:rPr>
              <a:t>阻む</a:t>
            </a:r>
            <a:r>
              <a:rPr lang="ja-JP" altLang="en-US" b="1" dirty="0" smtClean="0">
                <a:solidFill>
                  <a:schemeClr val="tx1"/>
                </a:solidFill>
              </a:rPr>
              <a:t>ゲートコントロール効果</a:t>
            </a:r>
            <a:r>
              <a:rPr lang="ja-JP" altLang="ja-JP" b="1" dirty="0" smtClean="0">
                <a:solidFill>
                  <a:schemeClr val="tx1"/>
                </a:solidFill>
              </a:rPr>
              <a:t>を</a:t>
            </a:r>
            <a:r>
              <a:rPr lang="ja-JP" altLang="ja-JP" b="1" dirty="0">
                <a:solidFill>
                  <a:schemeClr val="tx1"/>
                </a:solidFill>
              </a:rPr>
              <a:t>通じて、痛みを緩和する作用があるとされる。このほか、コミュニケーション能力の向上や攻撃性・自虐性を減少させる効果もあるとされ</a:t>
            </a:r>
            <a:r>
              <a:rPr lang="ja-JP" altLang="ja-JP" b="1" dirty="0" smtClean="0">
                <a:solidFill>
                  <a:schemeClr val="tx1"/>
                </a:solidFill>
              </a:rPr>
              <a:t>、</a:t>
            </a:r>
            <a:r>
              <a:rPr lang="ja-JP" altLang="en-US" b="1" dirty="0" smtClean="0">
                <a:solidFill>
                  <a:schemeClr val="tx1"/>
                </a:solidFill>
              </a:rPr>
              <a:t>人間の尊厳</a:t>
            </a:r>
            <a:r>
              <a:rPr lang="ja-JP" altLang="ja-JP" b="1" dirty="0" smtClean="0">
                <a:solidFill>
                  <a:schemeClr val="tx1"/>
                </a:solidFill>
              </a:rPr>
              <a:t>を</a:t>
            </a:r>
            <a:r>
              <a:rPr lang="ja-JP" altLang="ja-JP" b="1" dirty="0">
                <a:solidFill>
                  <a:schemeClr val="tx1"/>
                </a:solidFill>
              </a:rPr>
              <a:t>重視</a:t>
            </a:r>
            <a:r>
              <a:rPr lang="ja-JP" altLang="ja-JP" b="1" dirty="0" smtClean="0">
                <a:solidFill>
                  <a:schemeClr val="tx1"/>
                </a:solidFill>
              </a:rPr>
              <a:t>した</a:t>
            </a:r>
            <a:r>
              <a:rPr lang="ja-JP" altLang="en-US" b="1" u="sng" dirty="0" smtClean="0">
                <a:solidFill>
                  <a:schemeClr val="tx1"/>
                </a:solidFill>
              </a:rPr>
              <a:t>認知症</a:t>
            </a:r>
            <a:r>
              <a:rPr lang="ja-JP" altLang="ja-JP" b="1" dirty="0" smtClean="0">
                <a:solidFill>
                  <a:schemeClr val="tx1"/>
                </a:solidFill>
              </a:rPr>
              <a:t>ケア</a:t>
            </a:r>
            <a:r>
              <a:rPr lang="ja-JP" altLang="ja-JP" b="1" dirty="0">
                <a:solidFill>
                  <a:schemeClr val="tx1"/>
                </a:solidFill>
              </a:rPr>
              <a:t>や、がんの緩和ケア、未熟児ケア、障がい者ケア、ストレスケア、いじめ予防など、さまざまな分野で活用されている </a:t>
            </a:r>
            <a:endParaRPr kumimoji="1" lang="ja-JP" altLang="en-US" b="1" dirty="0">
              <a:solidFill>
                <a:schemeClr val="tx1"/>
              </a:solidFill>
            </a:endParaRPr>
          </a:p>
        </p:txBody>
      </p:sp>
      <p:sp>
        <p:nvSpPr>
          <p:cNvPr id="3" name="タイトル 2"/>
          <p:cNvSpPr>
            <a:spLocks noGrp="1"/>
          </p:cNvSpPr>
          <p:nvPr>
            <p:ph type="title"/>
          </p:nvPr>
        </p:nvSpPr>
        <p:spPr/>
        <p:txBody>
          <a:bodyPr/>
          <a:lstStyle/>
          <a:p>
            <a:r>
              <a:rPr kumimoji="1" lang="ja-JP" altLang="en-US" dirty="0" smtClean="0"/>
              <a:t>タクティールケア・マッサージ</a:t>
            </a:r>
            <a:endParaRPr kumimoji="1" lang="ja-JP" altLang="en-US" dirty="0"/>
          </a:p>
        </p:txBody>
      </p:sp>
      <p:sp>
        <p:nvSpPr>
          <p:cNvPr id="4" name="テキスト ボックス 3"/>
          <p:cNvSpPr txBox="1"/>
          <p:nvPr/>
        </p:nvSpPr>
        <p:spPr>
          <a:xfrm>
            <a:off x="5961753" y="6132981"/>
            <a:ext cx="2341506" cy="369332"/>
          </a:xfrm>
          <a:prstGeom prst="rect">
            <a:avLst/>
          </a:prstGeom>
          <a:noFill/>
        </p:spPr>
        <p:txBody>
          <a:bodyPr wrap="none" rtlCol="0">
            <a:spAutoFit/>
          </a:bodyPr>
          <a:lstStyle/>
          <a:p>
            <a:r>
              <a:rPr kumimoji="1" lang="ja-JP" altLang="en-US" dirty="0" smtClean="0"/>
              <a:t>ウィキペディアより抜粋</a:t>
            </a:r>
            <a:endParaRPr kumimoji="1" lang="ja-JP" altLang="en-US" dirty="0"/>
          </a:p>
        </p:txBody>
      </p:sp>
    </p:spTree>
    <p:extLst>
      <p:ext uri="{BB962C8B-B14F-4D97-AF65-F5344CB8AC3E}">
        <p14:creationId xmlns:p14="http://schemas.microsoft.com/office/powerpoint/2010/main" val="35910842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031491886"/>
              </p:ext>
            </p:extLst>
          </p:nvPr>
        </p:nvGraphicFramePr>
        <p:xfrm>
          <a:off x="398664" y="864254"/>
          <a:ext cx="8229600" cy="4806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タイトル 1"/>
          <p:cNvSpPr>
            <a:spLocks noGrp="1"/>
          </p:cNvSpPr>
          <p:nvPr>
            <p:ph type="title"/>
          </p:nvPr>
        </p:nvSpPr>
        <p:spPr>
          <a:xfrm>
            <a:off x="650121" y="123741"/>
            <a:ext cx="7624299" cy="843090"/>
          </a:xfrm>
        </p:spPr>
        <p:txBody>
          <a:bodyPr>
            <a:normAutofit fontScale="90000"/>
          </a:bodyPr>
          <a:lstStyle/>
          <a:p>
            <a:r>
              <a:rPr kumimoji="1" lang="ja-JP" altLang="en-US" dirty="0" smtClean="0"/>
              <a:t>認知症の薬物治療フローチャート</a:t>
            </a:r>
            <a:endParaRPr kumimoji="1" lang="ja-JP" altLang="en-US" dirty="0"/>
          </a:p>
        </p:txBody>
      </p:sp>
      <p:sp>
        <p:nvSpPr>
          <p:cNvPr id="5" name="下矢印 4"/>
          <p:cNvSpPr/>
          <p:nvPr/>
        </p:nvSpPr>
        <p:spPr>
          <a:xfrm>
            <a:off x="4332389" y="5671108"/>
            <a:ext cx="484632" cy="34632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232600" y="6017434"/>
            <a:ext cx="2684212" cy="721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定期的な評価と見直し</a:t>
            </a:r>
            <a:endParaRPr kumimoji="1" lang="ja-JP" altLang="en-US" dirty="0"/>
          </a:p>
        </p:txBody>
      </p:sp>
      <p:cxnSp>
        <p:nvCxnSpPr>
          <p:cNvPr id="8" name="カギ線コネクタ 7"/>
          <p:cNvCxnSpPr>
            <a:stCxn id="6" idx="1"/>
            <a:endCxn id="4" idx="1"/>
          </p:cNvCxnSpPr>
          <p:nvPr/>
        </p:nvCxnSpPr>
        <p:spPr>
          <a:xfrm rot="10800000">
            <a:off x="398664" y="3267682"/>
            <a:ext cx="2833936" cy="3110511"/>
          </a:xfrm>
          <a:prstGeom prst="bentConnector3">
            <a:avLst>
              <a:gd name="adj1" fmla="val 108067"/>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8092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lnSpcReduction="10000"/>
          </a:bodyPr>
          <a:lstStyle/>
          <a:p>
            <a:r>
              <a:rPr kumimoji="1" lang="ja-JP" altLang="en-US" dirty="0" smtClean="0"/>
              <a:t>認知症に対する治療薬</a:t>
            </a:r>
            <a:endParaRPr kumimoji="1" lang="en-US" altLang="ja-JP" dirty="0" smtClean="0"/>
          </a:p>
          <a:p>
            <a:r>
              <a:rPr lang="ja-JP" altLang="en-US" dirty="0" smtClean="0"/>
              <a:t>周辺症状に対する薬剤</a:t>
            </a:r>
            <a:endParaRPr lang="en-US" altLang="ja-JP" dirty="0" smtClean="0"/>
          </a:p>
          <a:p>
            <a:endParaRPr kumimoji="1" lang="en-US" altLang="ja-JP" dirty="0"/>
          </a:p>
          <a:p>
            <a:endParaRPr lang="en-US" altLang="ja-JP" dirty="0" smtClean="0"/>
          </a:p>
          <a:p>
            <a:r>
              <a:rPr lang="ja-JP" altLang="en-US" dirty="0" smtClean="0"/>
              <a:t>この二つが一つの薬剤で効果を示すこともある。</a:t>
            </a:r>
            <a:endParaRPr lang="en-US" altLang="ja-JP" dirty="0" smtClean="0"/>
          </a:p>
          <a:p>
            <a:r>
              <a:rPr kumimoji="1" lang="ja-JP" altLang="en-US" dirty="0"/>
              <a:t>メマリー</a:t>
            </a:r>
            <a:r>
              <a:rPr kumimoji="1" lang="ja-JP" altLang="en-US" dirty="0" smtClean="0"/>
              <a:t>は双方に効果がある。</a:t>
            </a:r>
            <a:endParaRPr kumimoji="1" lang="en-US" altLang="ja-JP" dirty="0" smtClean="0"/>
          </a:p>
          <a:p>
            <a:r>
              <a:rPr kumimoji="1" lang="ja-JP" altLang="en-US" dirty="0" smtClean="0"/>
              <a:t>軽度認知症の悪化予防に効果はあるか？　無いと言われている。</a:t>
            </a:r>
            <a:endParaRPr kumimoji="1" lang="ja-JP" altLang="en-US" dirty="0"/>
          </a:p>
        </p:txBody>
      </p:sp>
      <p:sp>
        <p:nvSpPr>
          <p:cNvPr id="2" name="タイトル 1"/>
          <p:cNvSpPr>
            <a:spLocks noGrp="1"/>
          </p:cNvSpPr>
          <p:nvPr>
            <p:ph type="title"/>
          </p:nvPr>
        </p:nvSpPr>
        <p:spPr/>
        <p:txBody>
          <a:bodyPr/>
          <a:lstStyle/>
          <a:p>
            <a:r>
              <a:rPr kumimoji="1" lang="ja-JP" altLang="en-US" dirty="0" smtClean="0"/>
              <a:t>認知症の薬物療法</a:t>
            </a:r>
            <a:endParaRPr kumimoji="1" lang="ja-JP" altLang="en-US" dirty="0"/>
          </a:p>
        </p:txBody>
      </p:sp>
    </p:spTree>
    <p:extLst>
      <p:ext uri="{BB962C8B-B14F-4D97-AF65-F5344CB8AC3E}">
        <p14:creationId xmlns:p14="http://schemas.microsoft.com/office/powerpoint/2010/main" val="3329876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940085047"/>
              </p:ext>
            </p:extLst>
          </p:nvPr>
        </p:nvGraphicFramePr>
        <p:xfrm>
          <a:off x="467544" y="908720"/>
          <a:ext cx="8496944"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title"/>
          </p:nvPr>
        </p:nvSpPr>
        <p:spPr>
          <a:xfrm>
            <a:off x="0" y="-18864"/>
            <a:ext cx="9144000" cy="639552"/>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kumimoji="1" lang="ja-JP" altLang="en-US" dirty="0" smtClean="0"/>
              <a:t>認知症の種類と頻度</a:t>
            </a:r>
            <a:endParaRPr kumimoji="1" lang="ja-JP" altLang="en-US" dirty="0"/>
          </a:p>
        </p:txBody>
      </p:sp>
    </p:spTree>
    <p:extLst>
      <p:ext uri="{BB962C8B-B14F-4D97-AF65-F5344CB8AC3E}">
        <p14:creationId xmlns:p14="http://schemas.microsoft.com/office/powerpoint/2010/main" val="39613332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9675"/>
            <a:ext cx="9144000" cy="673021"/>
          </a:xfrm>
        </p:spPr>
        <p:style>
          <a:lnRef idx="1">
            <a:schemeClr val="accent5"/>
          </a:lnRef>
          <a:fillRef idx="2">
            <a:schemeClr val="accent5"/>
          </a:fillRef>
          <a:effectRef idx="1">
            <a:schemeClr val="accent5"/>
          </a:effectRef>
          <a:fontRef idx="minor">
            <a:schemeClr val="dk1"/>
          </a:fontRef>
        </p:style>
        <p:txBody>
          <a:bodyPr>
            <a:noAutofit/>
          </a:bodyPr>
          <a:lstStyle/>
          <a:p>
            <a:r>
              <a:rPr lang="en-US" altLang="ja-JP" sz="3600" b="1" dirty="0" smtClean="0">
                <a:solidFill>
                  <a:schemeClr val="tx1"/>
                </a:solidFill>
                <a:latin typeface="+mn-ea"/>
              </a:rPr>
              <a:t/>
            </a:r>
            <a:br>
              <a:rPr lang="en-US" altLang="ja-JP" sz="3600" b="1" dirty="0" smtClean="0">
                <a:solidFill>
                  <a:schemeClr val="tx1"/>
                </a:solidFill>
                <a:latin typeface="+mn-ea"/>
              </a:rPr>
            </a:br>
            <a:r>
              <a:rPr lang="ja-JP" altLang="en-US" sz="3600" b="1" dirty="0" smtClean="0">
                <a:solidFill>
                  <a:schemeClr val="tx1"/>
                </a:solidFill>
                <a:latin typeface="+mn-ea"/>
              </a:rPr>
              <a:t>アルツハイマー型</a:t>
            </a:r>
            <a:r>
              <a:rPr lang="ja-JP" altLang="en-US" sz="3600" b="1" dirty="0">
                <a:solidFill>
                  <a:schemeClr val="tx1"/>
                </a:solidFill>
                <a:latin typeface="+mn-ea"/>
              </a:rPr>
              <a:t>認知症には治療薬がある</a:t>
            </a:r>
            <a:br>
              <a:rPr lang="ja-JP" altLang="en-US" sz="3600" b="1" dirty="0">
                <a:solidFill>
                  <a:schemeClr val="tx1"/>
                </a:solidFill>
                <a:latin typeface="+mn-ea"/>
              </a:rPr>
            </a:br>
            <a:endParaRPr kumimoji="1" lang="ja-JP" altLang="en-US" sz="3600" dirty="0">
              <a:solidFill>
                <a:schemeClr val="tx1"/>
              </a:solidFill>
              <a:latin typeface="+mn-ea"/>
            </a:endParaRPr>
          </a:p>
        </p:txBody>
      </p:sp>
      <p:sp>
        <p:nvSpPr>
          <p:cNvPr id="3" name="Text Box 7"/>
          <p:cNvSpPr txBox="1">
            <a:spLocks noChangeArrowheads="1"/>
          </p:cNvSpPr>
          <p:nvPr/>
        </p:nvSpPr>
        <p:spPr bwMode="auto">
          <a:xfrm>
            <a:off x="0" y="746204"/>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r>
              <a:rPr lang="ja-JP" altLang="en-US" sz="2800" b="1" dirty="0" smtClean="0">
                <a:latin typeface="+mn-ea"/>
                <a:ea typeface="+mn-ea"/>
              </a:rPr>
              <a:t>減少している脳内「アセチルコリン」を増やして、神経伝達</a:t>
            </a:r>
            <a:endParaRPr lang="en-US" altLang="ja-JP" sz="2800" b="1" dirty="0" smtClean="0">
              <a:latin typeface="+mn-ea"/>
              <a:ea typeface="+mn-ea"/>
            </a:endParaRPr>
          </a:p>
          <a:p>
            <a:pPr eaLnBrk="1" fontAlgn="base" hangingPunct="1">
              <a:spcBef>
                <a:spcPct val="0"/>
              </a:spcBef>
              <a:spcAft>
                <a:spcPct val="0"/>
              </a:spcAft>
              <a:buFontTx/>
              <a:buNone/>
            </a:pPr>
            <a:r>
              <a:rPr lang="ja-JP" altLang="en-US" sz="2800" b="1" dirty="0" smtClean="0">
                <a:latin typeface="+mn-ea"/>
                <a:ea typeface="+mn-ea"/>
              </a:rPr>
              <a:t>を改善</a:t>
            </a:r>
          </a:p>
        </p:txBody>
      </p:sp>
      <p:pic>
        <p:nvPicPr>
          <p:cNvPr id="4" name="Picture 8" descr="画像_A"/>
          <p:cNvPicPr>
            <a:picLocks noChangeAspect="1" noChangeArrowheads="1"/>
          </p:cNvPicPr>
          <p:nvPr/>
        </p:nvPicPr>
        <p:blipFill>
          <a:blip r:embed="rId2">
            <a:lum bright="-8000" contrast="24000"/>
            <a:extLst>
              <a:ext uri="{28A0092B-C50C-407E-A947-70E740481C1C}">
                <a14:useLocalDpi xmlns:a14="http://schemas.microsoft.com/office/drawing/2010/main" val="0"/>
              </a:ext>
            </a:extLst>
          </a:blip>
          <a:srcRect/>
          <a:stretch>
            <a:fillRect/>
          </a:stretch>
        </p:blipFill>
        <p:spPr bwMode="auto">
          <a:xfrm>
            <a:off x="380999" y="2060848"/>
            <a:ext cx="342053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画像_A"/>
          <p:cNvPicPr>
            <a:picLocks noChangeAspect="1" noChangeArrowheads="1"/>
          </p:cNvPicPr>
          <p:nvPr/>
        </p:nvPicPr>
        <p:blipFill>
          <a:blip r:embed="rId3">
            <a:lum bright="-8000" contrast="24000"/>
            <a:extLst>
              <a:ext uri="{28A0092B-C50C-407E-A947-70E740481C1C}">
                <a14:useLocalDpi xmlns:a14="http://schemas.microsoft.com/office/drawing/2010/main" val="0"/>
              </a:ext>
            </a:extLst>
          </a:blip>
          <a:srcRect/>
          <a:stretch>
            <a:fillRect/>
          </a:stretch>
        </p:blipFill>
        <p:spPr bwMode="auto">
          <a:xfrm>
            <a:off x="5257800" y="2060848"/>
            <a:ext cx="342053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
          <p:cNvGrpSpPr>
            <a:grpSpLocks/>
          </p:cNvGrpSpPr>
          <p:nvPr/>
        </p:nvGrpSpPr>
        <p:grpSpPr bwMode="auto">
          <a:xfrm>
            <a:off x="3951113" y="3930650"/>
            <a:ext cx="1212145" cy="869950"/>
            <a:chOff x="2489" y="2476"/>
            <a:chExt cx="763" cy="548"/>
          </a:xfrm>
        </p:grpSpPr>
        <p:sp>
          <p:nvSpPr>
            <p:cNvPr id="7" name="AutoShape 11"/>
            <p:cNvSpPr>
              <a:spLocks noChangeArrowheads="1"/>
            </p:cNvSpPr>
            <p:nvPr/>
          </p:nvSpPr>
          <p:spPr bwMode="auto">
            <a:xfrm>
              <a:off x="2497" y="2498"/>
              <a:ext cx="755" cy="526"/>
            </a:xfrm>
            <a:prstGeom prst="rightArrow">
              <a:avLst>
                <a:gd name="adj1" fmla="val 54278"/>
                <a:gd name="adj2" fmla="val 38974"/>
              </a:avLst>
            </a:prstGeom>
            <a:solidFill>
              <a:srgbClr val="C2C2C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endParaRPr lang="ja-JP" altLang="en-US" sz="2400" smtClean="0">
                <a:solidFill>
                  <a:srgbClr val="000000"/>
                </a:solidFill>
                <a:ea typeface="ＭＳ 明朝" pitchFamily="17" charset="-128"/>
              </a:endParaRPr>
            </a:p>
          </p:txBody>
        </p:sp>
        <p:sp>
          <p:nvSpPr>
            <p:cNvPr id="8" name="AutoShape 12"/>
            <p:cNvSpPr>
              <a:spLocks noChangeArrowheads="1"/>
            </p:cNvSpPr>
            <p:nvPr/>
          </p:nvSpPr>
          <p:spPr bwMode="auto">
            <a:xfrm>
              <a:off x="2489" y="2476"/>
              <a:ext cx="755" cy="538"/>
            </a:xfrm>
            <a:prstGeom prst="rightArrow">
              <a:avLst>
                <a:gd name="adj1" fmla="val 54278"/>
                <a:gd name="adj2" fmla="val 38105"/>
              </a:avLst>
            </a:prstGeom>
            <a:gradFill rotWithShape="1">
              <a:gsLst>
                <a:gs pos="0">
                  <a:srgbClr val="DC7794"/>
                </a:gs>
                <a:gs pos="100000">
                  <a:srgbClr val="C51D4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fontAlgn="base" hangingPunct="1">
                <a:spcBef>
                  <a:spcPct val="0"/>
                </a:spcBef>
                <a:spcAft>
                  <a:spcPct val="0"/>
                </a:spcAft>
                <a:buFontTx/>
                <a:buNone/>
              </a:pPr>
              <a:endParaRPr lang="ja-JP" altLang="en-US" sz="2400" smtClean="0">
                <a:solidFill>
                  <a:srgbClr val="000000"/>
                </a:solidFill>
                <a:ea typeface="ＭＳ 明朝" pitchFamily="17" charset="-128"/>
              </a:endParaRPr>
            </a:p>
          </p:txBody>
        </p:sp>
      </p:grpSp>
      <p:sp>
        <p:nvSpPr>
          <p:cNvPr id="9" name="Text Box 13"/>
          <p:cNvSpPr txBox="1">
            <a:spLocks noChangeArrowheads="1"/>
          </p:cNvSpPr>
          <p:nvPr/>
        </p:nvSpPr>
        <p:spPr bwMode="auto">
          <a:xfrm>
            <a:off x="3772756" y="2708920"/>
            <a:ext cx="14901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ctr" eaLnBrk="1" fontAlgn="base" hangingPunct="1">
              <a:spcBef>
                <a:spcPct val="0"/>
              </a:spcBef>
              <a:spcAft>
                <a:spcPct val="0"/>
              </a:spcAft>
              <a:buFontTx/>
              <a:buNone/>
            </a:pPr>
            <a:r>
              <a:rPr lang="ja-JP" altLang="en-US" sz="2000" dirty="0" smtClean="0">
                <a:latin typeface="Arial" charset="0"/>
                <a:ea typeface="HGP創英角ｺﾞｼｯｸUB" pitchFamily="50" charset="-128"/>
              </a:rPr>
              <a:t>アリセプト</a:t>
            </a:r>
            <a:endParaRPr lang="en-US" altLang="ja-JP" sz="2000" dirty="0" smtClean="0">
              <a:latin typeface="Arial" charset="0"/>
              <a:ea typeface="HGP創英角ｺﾞｼｯｸUB" pitchFamily="50" charset="-128"/>
            </a:endParaRPr>
          </a:p>
          <a:p>
            <a:pPr algn="ctr" eaLnBrk="1" fontAlgn="base" hangingPunct="1">
              <a:spcBef>
                <a:spcPct val="0"/>
              </a:spcBef>
              <a:spcAft>
                <a:spcPct val="0"/>
              </a:spcAft>
              <a:buFontTx/>
              <a:buNone/>
            </a:pPr>
            <a:r>
              <a:rPr lang="ja-JP" altLang="en-US" sz="2000" dirty="0" smtClean="0">
                <a:latin typeface="Arial" charset="0"/>
                <a:ea typeface="HGP創英角ｺﾞｼｯｸUB" pitchFamily="50" charset="-128"/>
              </a:rPr>
              <a:t>レミニール</a:t>
            </a:r>
            <a:endParaRPr lang="en-US" altLang="ja-JP" sz="2000" dirty="0" smtClean="0">
              <a:latin typeface="Arial" charset="0"/>
              <a:ea typeface="HGP創英角ｺﾞｼｯｸUB" pitchFamily="50" charset="-128"/>
            </a:endParaRPr>
          </a:p>
          <a:p>
            <a:pPr algn="ctr" eaLnBrk="1" fontAlgn="base" hangingPunct="1">
              <a:spcBef>
                <a:spcPct val="0"/>
              </a:spcBef>
              <a:spcAft>
                <a:spcPct val="0"/>
              </a:spcAft>
              <a:buFontTx/>
              <a:buNone/>
            </a:pPr>
            <a:r>
              <a:rPr lang="ja-JP" altLang="en-US" sz="2000" dirty="0" smtClean="0">
                <a:latin typeface="Arial" charset="0"/>
                <a:ea typeface="HGP創英角ｺﾞｼｯｸUB" pitchFamily="50" charset="-128"/>
              </a:rPr>
              <a:t>リバスタッチ</a:t>
            </a:r>
            <a:endParaRPr lang="en-US" altLang="ja-JP" sz="2000" dirty="0" smtClean="0">
              <a:latin typeface="Arial" charset="0"/>
              <a:ea typeface="HGP創英角ｺﾞｼｯｸUB" pitchFamily="50" charset="-128"/>
            </a:endParaRPr>
          </a:p>
        </p:txBody>
      </p:sp>
      <p:sp>
        <p:nvSpPr>
          <p:cNvPr id="10" name="Text Box 6"/>
          <p:cNvSpPr txBox="1">
            <a:spLocks noChangeArrowheads="1"/>
          </p:cNvSpPr>
          <p:nvPr/>
        </p:nvSpPr>
        <p:spPr bwMode="auto">
          <a:xfrm>
            <a:off x="2411760" y="6347473"/>
            <a:ext cx="647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r" eaLnBrk="1" fontAlgn="base" hangingPunct="1">
              <a:spcBef>
                <a:spcPct val="0"/>
              </a:spcBef>
              <a:spcAft>
                <a:spcPct val="0"/>
              </a:spcAft>
              <a:buFontTx/>
              <a:buNone/>
            </a:pPr>
            <a:r>
              <a:rPr lang="zh-CN" altLang="en-US" sz="1600" b="1" dirty="0" smtClean="0">
                <a:latin typeface="HGP創英角ｺﾞｼｯｸUB" pitchFamily="50" charset="-128"/>
                <a:ea typeface="HGP創英角ｺﾞｼｯｸUB" pitchFamily="50" charset="-128"/>
              </a:rPr>
              <a:t>監修</a:t>
            </a:r>
            <a:r>
              <a:rPr lang="zh-CN" altLang="en-US" sz="1600" b="1" dirty="0" smtClean="0">
                <a:latin typeface="ＭＳ Ｐゴシック" charset="-128"/>
                <a:ea typeface="ＭＳ Ｐゴシック" charset="-128"/>
              </a:rPr>
              <a:t>：鳥取大学医学部教授　浦上</a:t>
            </a:r>
            <a:r>
              <a:rPr lang="zh-CN" altLang="ja-JP" sz="1600" b="1" dirty="0" smtClean="0">
                <a:latin typeface="ＭＳ Ｐゴシック" charset="-128"/>
                <a:ea typeface="ＭＳ Ｐゴシック" charset="-128"/>
              </a:rPr>
              <a:t> </a:t>
            </a:r>
            <a:r>
              <a:rPr lang="zh-CN" altLang="en-US" sz="1600" b="1" dirty="0" smtClean="0">
                <a:latin typeface="ＭＳ Ｐゴシック" charset="-128"/>
                <a:ea typeface="ＭＳ Ｐゴシック" charset="-128"/>
              </a:rPr>
              <a:t>克哉／香川大学医学部教授　中村</a:t>
            </a:r>
            <a:r>
              <a:rPr lang="ja-JP" altLang="en-US" sz="1600" b="1" dirty="0" smtClean="0">
                <a:latin typeface="ＭＳ Ｐゴシック" charset="-128"/>
                <a:ea typeface="ＭＳ Ｐゴシック" charset="-128"/>
              </a:rPr>
              <a:t> </a:t>
            </a:r>
            <a:r>
              <a:rPr lang="zh-CN" altLang="en-US" sz="1600" b="1" dirty="0" smtClean="0">
                <a:latin typeface="ＭＳ Ｐゴシック" charset="-128"/>
                <a:ea typeface="ＭＳ Ｐゴシック" charset="-128"/>
              </a:rPr>
              <a:t>祐</a:t>
            </a:r>
            <a:endParaRPr lang="ja-JP" altLang="en-US" sz="1600" b="1" dirty="0" smtClean="0">
              <a:latin typeface="ＭＳ Ｐゴシック" charset="-128"/>
              <a:ea typeface="ＭＳ Ｐゴシック" charset="-128"/>
            </a:endParaRPr>
          </a:p>
        </p:txBody>
      </p:sp>
    </p:spTree>
    <p:extLst>
      <p:ext uri="{BB962C8B-B14F-4D97-AF65-F5344CB8AC3E}">
        <p14:creationId xmlns:p14="http://schemas.microsoft.com/office/powerpoint/2010/main" val="18165791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222325474"/>
              </p:ext>
            </p:extLst>
          </p:nvPr>
        </p:nvGraphicFramePr>
        <p:xfrm>
          <a:off x="636360" y="1082487"/>
          <a:ext cx="8194560" cy="5760720"/>
        </p:xfrm>
        <a:graphic>
          <a:graphicData uri="http://schemas.openxmlformats.org/drawingml/2006/table">
            <a:tbl>
              <a:tblPr firstRow="1" bandRow="1">
                <a:tableStyleId>{5C22544A-7EE6-4342-B048-85BDC9FD1C3A}</a:tableStyleId>
              </a:tblPr>
              <a:tblGrid>
                <a:gridCol w="1638912"/>
                <a:gridCol w="1638912"/>
                <a:gridCol w="1638912"/>
                <a:gridCol w="1638912"/>
                <a:gridCol w="1638912"/>
              </a:tblGrid>
              <a:tr h="354188">
                <a:tc>
                  <a:txBody>
                    <a:bodyPr/>
                    <a:lstStyle/>
                    <a:p>
                      <a:r>
                        <a:rPr kumimoji="1" lang="ja-JP" altLang="en-US" dirty="0" smtClean="0"/>
                        <a:t>薬品名</a:t>
                      </a:r>
                      <a:endParaRPr kumimoji="1" lang="ja-JP" altLang="en-US" dirty="0"/>
                    </a:p>
                  </a:txBody>
                  <a:tcPr/>
                </a:tc>
                <a:tc>
                  <a:txBody>
                    <a:bodyPr/>
                    <a:lstStyle/>
                    <a:p>
                      <a:r>
                        <a:rPr kumimoji="1" lang="ja-JP" altLang="en-US" dirty="0" smtClean="0"/>
                        <a:t>ドネペジル</a:t>
                      </a:r>
                      <a:endParaRPr kumimoji="1" lang="ja-JP" altLang="en-US" dirty="0"/>
                    </a:p>
                  </a:txBody>
                  <a:tcPr/>
                </a:tc>
                <a:tc>
                  <a:txBody>
                    <a:bodyPr/>
                    <a:lstStyle/>
                    <a:p>
                      <a:r>
                        <a:rPr kumimoji="1" lang="ja-JP" altLang="en-US" dirty="0" smtClean="0"/>
                        <a:t>ガランタミン</a:t>
                      </a:r>
                      <a:endParaRPr kumimoji="1" lang="ja-JP" altLang="en-US" dirty="0"/>
                    </a:p>
                  </a:txBody>
                  <a:tcPr/>
                </a:tc>
                <a:tc>
                  <a:txBody>
                    <a:bodyPr/>
                    <a:lstStyle/>
                    <a:p>
                      <a:r>
                        <a:rPr kumimoji="1" lang="ja-JP" altLang="en-US" dirty="0" smtClean="0"/>
                        <a:t>リバスチグミン</a:t>
                      </a:r>
                      <a:endParaRPr kumimoji="1" lang="ja-JP" altLang="en-US" dirty="0"/>
                    </a:p>
                  </a:txBody>
                  <a:tcPr/>
                </a:tc>
                <a:tc>
                  <a:txBody>
                    <a:bodyPr/>
                    <a:lstStyle/>
                    <a:p>
                      <a:r>
                        <a:rPr kumimoji="1" lang="ja-JP" altLang="en-US" dirty="0" smtClean="0"/>
                        <a:t>メマンチン</a:t>
                      </a:r>
                      <a:endParaRPr kumimoji="1" lang="ja-JP" altLang="en-US" dirty="0"/>
                    </a:p>
                  </a:txBody>
                  <a:tcPr/>
                </a:tc>
              </a:tr>
              <a:tr h="1397344">
                <a:tc>
                  <a:txBody>
                    <a:bodyPr/>
                    <a:lstStyle/>
                    <a:p>
                      <a:r>
                        <a:rPr kumimoji="1" lang="ja-JP" altLang="en-US" dirty="0" smtClean="0"/>
                        <a:t>商品名</a:t>
                      </a:r>
                      <a:endParaRPr kumimoji="1" lang="ja-JP" altLang="en-US" dirty="0"/>
                    </a:p>
                  </a:txBody>
                  <a:tcPr/>
                </a:tc>
                <a:tc>
                  <a:txBody>
                    <a:bodyPr/>
                    <a:lstStyle/>
                    <a:p>
                      <a:r>
                        <a:rPr kumimoji="1" lang="ja-JP" altLang="en-US" dirty="0" smtClean="0"/>
                        <a:t>アリセプト</a:t>
                      </a:r>
                      <a:endParaRPr kumimoji="1" lang="ja-JP" altLang="en-US" dirty="0"/>
                    </a:p>
                  </a:txBody>
                  <a:tcPr/>
                </a:tc>
                <a:tc>
                  <a:txBody>
                    <a:bodyPr/>
                    <a:lstStyle/>
                    <a:p>
                      <a:r>
                        <a:rPr kumimoji="1" lang="ja-JP" altLang="en-US" dirty="0" smtClean="0"/>
                        <a:t>レミニール</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イクセロンパッチ・リバスタッチ</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a:p>
                  </a:txBody>
                  <a:tcPr/>
                </a:tc>
                <a:tc>
                  <a:txBody>
                    <a:bodyPr/>
                    <a:lstStyle/>
                    <a:p>
                      <a:r>
                        <a:rPr kumimoji="1" lang="ja-JP" altLang="en-US" dirty="0" smtClean="0"/>
                        <a:t>メマリー</a:t>
                      </a:r>
                      <a:endParaRPr kumimoji="1" lang="ja-JP" altLang="en-US" dirty="0"/>
                    </a:p>
                  </a:txBody>
                  <a:tcPr/>
                </a:tc>
              </a:tr>
              <a:tr h="611338">
                <a:tc>
                  <a:txBody>
                    <a:bodyPr/>
                    <a:lstStyle/>
                    <a:p>
                      <a:r>
                        <a:rPr kumimoji="1" lang="ja-JP" altLang="en-US" dirty="0" smtClean="0"/>
                        <a:t>種類</a:t>
                      </a:r>
                      <a:endParaRPr kumimoji="1" lang="ja-JP" altLang="en-US" dirty="0"/>
                    </a:p>
                  </a:txBody>
                  <a:tcPr/>
                </a:tc>
                <a:tc gridSpan="3">
                  <a:txBody>
                    <a:bodyPr/>
                    <a:lstStyle/>
                    <a:p>
                      <a:r>
                        <a:rPr kumimoji="1" lang="ja-JP" altLang="en-US" dirty="0" smtClean="0"/>
                        <a:t>アセチルコリンエステラーゼ阻害薬</a:t>
                      </a:r>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r>
                        <a:rPr kumimoji="1" lang="en-US" altLang="ja-JP" dirty="0" smtClean="0"/>
                        <a:t>NMDA</a:t>
                      </a:r>
                      <a:r>
                        <a:rPr kumimoji="1" lang="ja-JP" altLang="en-US" dirty="0" smtClean="0"/>
                        <a:t>受容体拮抗</a:t>
                      </a:r>
                      <a:endParaRPr kumimoji="1" lang="ja-JP" altLang="en-US" dirty="0"/>
                    </a:p>
                  </a:txBody>
                  <a:tcPr/>
                </a:tc>
              </a:tr>
              <a:tr h="1397344">
                <a:tc>
                  <a:txBody>
                    <a:bodyPr/>
                    <a:lstStyle/>
                    <a:p>
                      <a:r>
                        <a:rPr kumimoji="1" lang="ja-JP" altLang="en-US" dirty="0" smtClean="0"/>
                        <a:t>薬理</a:t>
                      </a:r>
                      <a:endParaRPr kumimoji="1" lang="ja-JP" altLang="en-US" dirty="0"/>
                    </a:p>
                  </a:txBody>
                  <a:tcPr/>
                </a:tc>
                <a:tc>
                  <a:txBody>
                    <a:bodyPr/>
                    <a:lstStyle/>
                    <a:p>
                      <a:r>
                        <a:rPr kumimoji="1" lang="ja-JP" altLang="en-US" dirty="0" smtClean="0"/>
                        <a:t>アセチルコリンエステラーゼを阻害する</a:t>
                      </a:r>
                      <a:endParaRPr kumimoji="1" lang="ja-JP" altLang="en-US" dirty="0"/>
                    </a:p>
                  </a:txBody>
                  <a:tcPr/>
                </a:tc>
                <a:tc>
                  <a:txBody>
                    <a:bodyPr/>
                    <a:lstStyle/>
                    <a:p>
                      <a:r>
                        <a:rPr kumimoji="1" lang="ja-JP" altLang="en-US" dirty="0" smtClean="0"/>
                        <a:t>ニコチン性アセチルコリンを高める</a:t>
                      </a:r>
                      <a:endParaRPr kumimoji="1" lang="ja-JP" altLang="en-US" dirty="0"/>
                    </a:p>
                  </a:txBody>
                  <a:tcPr/>
                </a:tc>
                <a:tc>
                  <a:txBody>
                    <a:bodyPr/>
                    <a:lstStyle/>
                    <a:p>
                      <a:r>
                        <a:rPr kumimoji="1" lang="ja-JP" altLang="en-US" dirty="0" smtClean="0"/>
                        <a:t>アセチルコリンエステラーゼ阻害＋ブチルコリンエステラーゼ阻害</a:t>
                      </a:r>
                      <a:endParaRPr kumimoji="1" lang="ja-JP" altLang="en-US" dirty="0"/>
                    </a:p>
                  </a:txBody>
                  <a:tcPr/>
                </a:tc>
                <a:tc>
                  <a:txBody>
                    <a:bodyPr/>
                    <a:lstStyle/>
                    <a:p>
                      <a:r>
                        <a:rPr kumimoji="1" lang="ja-JP" altLang="en-US" dirty="0" smtClean="0"/>
                        <a:t>過剰なグルタミン酸の抑制を抑える</a:t>
                      </a:r>
                      <a:endParaRPr kumimoji="1" lang="en-US" altLang="ja-JP" dirty="0" smtClean="0"/>
                    </a:p>
                    <a:p>
                      <a:r>
                        <a:rPr kumimoji="1" lang="ja-JP" altLang="en-US" dirty="0" smtClean="0"/>
                        <a:t>アミロイド</a:t>
                      </a:r>
                      <a:r>
                        <a:rPr kumimoji="1" lang="en-US" altLang="ja-JP" dirty="0" smtClean="0"/>
                        <a:t>β</a:t>
                      </a:r>
                      <a:r>
                        <a:rPr kumimoji="1" lang="ja-JP" altLang="en-US" dirty="0" smtClean="0"/>
                        <a:t>凝集抑制</a:t>
                      </a:r>
                      <a:endParaRPr kumimoji="1" lang="ja-JP" altLang="en-US" dirty="0"/>
                    </a:p>
                  </a:txBody>
                  <a:tcPr/>
                </a:tc>
              </a:tr>
              <a:tr h="354188">
                <a:tc>
                  <a:txBody>
                    <a:bodyPr/>
                    <a:lstStyle/>
                    <a:p>
                      <a:r>
                        <a:rPr kumimoji="1" lang="ja-JP" altLang="en-US" dirty="0" smtClean="0"/>
                        <a:t>効果</a:t>
                      </a:r>
                      <a:endParaRPr kumimoji="1" lang="ja-JP" altLang="en-US" dirty="0"/>
                    </a:p>
                  </a:txBody>
                  <a:tcPr/>
                </a:tc>
                <a:tc>
                  <a:txBody>
                    <a:bodyPr/>
                    <a:lstStyle/>
                    <a:p>
                      <a:r>
                        <a:rPr kumimoji="1" lang="en-US" altLang="ja-JP" dirty="0" smtClean="0"/>
                        <a:t>ADL</a:t>
                      </a:r>
                      <a:endParaRPr kumimoji="1" lang="ja-JP" altLang="en-US" dirty="0"/>
                    </a:p>
                  </a:txBody>
                  <a:tcPr/>
                </a:tc>
                <a:tc>
                  <a:txBody>
                    <a:bodyPr/>
                    <a:lstStyle/>
                    <a:p>
                      <a:r>
                        <a:rPr kumimoji="1" lang="ja-JP" altLang="en-US" dirty="0" smtClean="0"/>
                        <a:t>記憶</a:t>
                      </a:r>
                      <a:endParaRPr kumimoji="1" lang="ja-JP" altLang="en-US" dirty="0"/>
                    </a:p>
                  </a:txBody>
                  <a:tcPr/>
                </a:tc>
                <a:tc>
                  <a:txBody>
                    <a:bodyPr/>
                    <a:lstStyle/>
                    <a:p>
                      <a:r>
                        <a:rPr kumimoji="1" lang="ja-JP" altLang="en-US" dirty="0" smtClean="0"/>
                        <a:t>アパシー</a:t>
                      </a:r>
                      <a:endParaRPr kumimoji="1" lang="ja-JP" altLang="en-US" dirty="0"/>
                    </a:p>
                  </a:txBody>
                  <a:tcPr/>
                </a:tc>
                <a:tc>
                  <a:txBody>
                    <a:bodyPr/>
                    <a:lstStyle/>
                    <a:p>
                      <a:r>
                        <a:rPr kumimoji="1" lang="en-US" altLang="ja-JP" dirty="0" smtClean="0"/>
                        <a:t>BPSD</a:t>
                      </a:r>
                      <a:endParaRPr kumimoji="1" lang="ja-JP" altLang="en-US" dirty="0"/>
                    </a:p>
                  </a:txBody>
                  <a:tcPr/>
                </a:tc>
              </a:tr>
              <a:tr h="1397344">
                <a:tc>
                  <a:txBody>
                    <a:bodyPr/>
                    <a:lstStyle/>
                    <a:p>
                      <a:r>
                        <a:rPr kumimoji="1" lang="ja-JP" altLang="en-US" dirty="0" smtClean="0"/>
                        <a:t>副作用</a:t>
                      </a:r>
                      <a:endParaRPr kumimoji="1" lang="ja-JP" altLang="en-US" dirty="0"/>
                    </a:p>
                  </a:txBody>
                  <a:tcPr/>
                </a:tc>
                <a:tc>
                  <a:txBody>
                    <a:bodyPr/>
                    <a:lstStyle/>
                    <a:p>
                      <a:r>
                        <a:rPr kumimoji="1" lang="ja-JP" altLang="en-US" dirty="0" smtClean="0"/>
                        <a:t>興奮、食思不振</a:t>
                      </a:r>
                      <a:endParaRPr kumimoji="1" lang="ja-JP" altLang="en-US" dirty="0"/>
                    </a:p>
                  </a:txBody>
                  <a:tcPr/>
                </a:tc>
                <a:tc>
                  <a:txBody>
                    <a:bodyPr/>
                    <a:lstStyle/>
                    <a:p>
                      <a:r>
                        <a:rPr kumimoji="1" lang="ja-JP" altLang="en-US" dirty="0" smtClean="0"/>
                        <a:t>少ないがドネペジルと同様</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少ないがドネペジルと同様</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少ないがドネペジルと同様</a:t>
                      </a:r>
                    </a:p>
                    <a:p>
                      <a:endParaRPr kumimoji="1" lang="ja-JP" altLang="en-US" dirty="0"/>
                    </a:p>
                  </a:txBody>
                  <a:tcPr/>
                </a:tc>
                <a:tc>
                  <a:txBody>
                    <a:bodyPr/>
                    <a:lstStyle/>
                    <a:p>
                      <a:r>
                        <a:rPr kumimoji="1" lang="ja-JP" altLang="en-US" dirty="0" smtClean="0"/>
                        <a:t>めまい、肝障害</a:t>
                      </a:r>
                      <a:endParaRPr kumimoji="1" lang="ja-JP" altLang="en-US" dirty="0"/>
                    </a:p>
                  </a:txBody>
                  <a:tcPr/>
                </a:tc>
              </a:tr>
            </a:tbl>
          </a:graphicData>
        </a:graphic>
      </p:graphicFrame>
      <p:sp>
        <p:nvSpPr>
          <p:cNvPr id="2" name="タイトル 1"/>
          <p:cNvSpPr>
            <a:spLocks noGrp="1"/>
          </p:cNvSpPr>
          <p:nvPr>
            <p:ph type="title"/>
          </p:nvPr>
        </p:nvSpPr>
        <p:spPr>
          <a:xfrm>
            <a:off x="457200" y="338328"/>
            <a:ext cx="8373720" cy="908047"/>
          </a:xfrm>
        </p:spPr>
        <p:txBody>
          <a:bodyPr>
            <a:normAutofit/>
          </a:bodyPr>
          <a:lstStyle/>
          <a:p>
            <a:r>
              <a:rPr kumimoji="1" lang="ja-JP" altLang="en-US" sz="4000" dirty="0" smtClean="0"/>
              <a:t>認知症の治療薬</a:t>
            </a:r>
            <a:endParaRPr kumimoji="1" lang="ja-JP" altLang="en-US" sz="4000" dirty="0"/>
          </a:p>
        </p:txBody>
      </p:sp>
    </p:spTree>
    <p:extLst>
      <p:ext uri="{BB962C8B-B14F-4D97-AF65-F5344CB8AC3E}">
        <p14:creationId xmlns:p14="http://schemas.microsoft.com/office/powerpoint/2010/main" val="763078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海外の論文では、脳梗塞直後にメマリーを投与することでの高次脳機能障害（失語、認知機能）の改善を報告している。</a:t>
            </a:r>
            <a:endParaRPr kumimoji="1" lang="en-US" altLang="ja-JP" dirty="0" smtClean="0"/>
          </a:p>
          <a:p>
            <a:r>
              <a:rPr lang="ja-JP" altLang="en-US" dirty="0" smtClean="0"/>
              <a:t>元々のアルツハイマーに効果を示した可能性は否定はできない。</a:t>
            </a:r>
            <a:endParaRPr lang="en-US" altLang="ja-JP" dirty="0" smtClean="0"/>
          </a:p>
          <a:p>
            <a:r>
              <a:rPr lang="ja-JP" altLang="en-US" dirty="0" smtClean="0"/>
              <a:t>しかし、実際使用すると失語と脱抑制を中心に改善することが多い。</a:t>
            </a:r>
            <a:endParaRPr kumimoji="1" lang="ja-JP" altLang="en-US" dirty="0"/>
          </a:p>
        </p:txBody>
      </p:sp>
      <p:sp>
        <p:nvSpPr>
          <p:cNvPr id="3" name="タイトル 2"/>
          <p:cNvSpPr>
            <a:spLocks noGrp="1"/>
          </p:cNvSpPr>
          <p:nvPr>
            <p:ph type="title"/>
          </p:nvPr>
        </p:nvSpPr>
        <p:spPr/>
        <p:txBody>
          <a:bodyPr>
            <a:normAutofit/>
          </a:bodyPr>
          <a:lstStyle/>
          <a:p>
            <a:r>
              <a:rPr kumimoji="1" lang="ja-JP" altLang="en-US" dirty="0" smtClean="0"/>
              <a:t>メマリー</a:t>
            </a:r>
            <a:r>
              <a:rPr lang="ja-JP" altLang="en-US" dirty="0" smtClean="0"/>
              <a:t>と脳血管疾患</a:t>
            </a:r>
            <a:endParaRPr kumimoji="1" lang="ja-JP" altLang="en-US" dirty="0"/>
          </a:p>
        </p:txBody>
      </p:sp>
    </p:spTree>
    <p:extLst>
      <p:ext uri="{BB962C8B-B14F-4D97-AF65-F5344CB8AC3E}">
        <p14:creationId xmlns:p14="http://schemas.microsoft.com/office/powerpoint/2010/main" val="24031456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lnSpcReduction="10000"/>
          </a:bodyPr>
          <a:lstStyle/>
          <a:p>
            <a:r>
              <a:rPr kumimoji="1" lang="ja-JP" altLang="en-US" dirty="0" smtClean="0"/>
              <a:t>易怒性</a:t>
            </a:r>
            <a:endParaRPr kumimoji="1" lang="en-US" altLang="ja-JP" dirty="0" smtClean="0"/>
          </a:p>
          <a:p>
            <a:r>
              <a:rPr lang="ja-JP" altLang="en-US" dirty="0" smtClean="0"/>
              <a:t>暴力行為</a:t>
            </a:r>
            <a:endParaRPr lang="en-US" altLang="ja-JP" dirty="0" smtClean="0"/>
          </a:p>
          <a:p>
            <a:r>
              <a:rPr kumimoji="1" lang="ja-JP" altLang="en-US" dirty="0" smtClean="0"/>
              <a:t>威嚇</a:t>
            </a:r>
            <a:endParaRPr kumimoji="1" lang="en-US" altLang="ja-JP" dirty="0" smtClean="0"/>
          </a:p>
          <a:p>
            <a:r>
              <a:rPr lang="ja-JP" altLang="en-US" dirty="0" smtClean="0"/>
              <a:t>暴言</a:t>
            </a:r>
            <a:endParaRPr lang="en-US" altLang="ja-JP" dirty="0" smtClean="0"/>
          </a:p>
          <a:p>
            <a:r>
              <a:rPr kumimoji="1" lang="ja-JP" altLang="en-US" dirty="0" smtClean="0"/>
              <a:t>脱抑制</a:t>
            </a:r>
            <a:endParaRPr kumimoji="1" lang="en-US" altLang="ja-JP" dirty="0" smtClean="0"/>
          </a:p>
          <a:p>
            <a:r>
              <a:rPr lang="ja-JP" altLang="en-US" dirty="0" smtClean="0"/>
              <a:t>焦燥感</a:t>
            </a:r>
            <a:endParaRPr lang="en-US" altLang="ja-JP" dirty="0" smtClean="0"/>
          </a:p>
          <a:p>
            <a:r>
              <a:rPr kumimoji="1" lang="ja-JP" altLang="en-US" dirty="0" smtClean="0"/>
              <a:t>夜間の行動障害</a:t>
            </a:r>
            <a:endParaRPr kumimoji="1" lang="en-US" altLang="ja-JP" dirty="0" smtClean="0"/>
          </a:p>
          <a:p>
            <a:r>
              <a:rPr lang="ja-JP" altLang="en-US" dirty="0" smtClean="0"/>
              <a:t>不眠</a:t>
            </a:r>
            <a:endParaRPr kumimoji="1" lang="ja-JP" altLang="en-US" dirty="0"/>
          </a:p>
        </p:txBody>
      </p:sp>
      <p:sp>
        <p:nvSpPr>
          <p:cNvPr id="3" name="タイトル 2"/>
          <p:cNvSpPr>
            <a:spLocks noGrp="1"/>
          </p:cNvSpPr>
          <p:nvPr>
            <p:ph type="title"/>
          </p:nvPr>
        </p:nvSpPr>
        <p:spPr/>
        <p:txBody>
          <a:bodyPr/>
          <a:lstStyle/>
          <a:p>
            <a:r>
              <a:rPr kumimoji="1" lang="ja-JP" altLang="en-US" dirty="0" smtClean="0"/>
              <a:t>メマリーが効果を期待できる病態</a:t>
            </a:r>
            <a:endParaRPr kumimoji="1" lang="ja-JP" altLang="en-US" dirty="0"/>
          </a:p>
        </p:txBody>
      </p:sp>
      <p:sp>
        <p:nvSpPr>
          <p:cNvPr id="4" name="テキスト ボックス 3"/>
          <p:cNvSpPr txBox="1"/>
          <p:nvPr/>
        </p:nvSpPr>
        <p:spPr>
          <a:xfrm>
            <a:off x="3574700" y="2675467"/>
            <a:ext cx="5463981" cy="523220"/>
          </a:xfrm>
          <a:prstGeom prst="rect">
            <a:avLst/>
          </a:prstGeom>
          <a:noFill/>
        </p:spPr>
        <p:txBody>
          <a:bodyPr wrap="none" rtlCol="0">
            <a:spAutoFit/>
          </a:bodyPr>
          <a:lstStyle/>
          <a:p>
            <a:r>
              <a:rPr kumimoji="1" lang="en-US" altLang="ja-JP" sz="2800" dirty="0" smtClean="0"/>
              <a:t>BPSD</a:t>
            </a:r>
            <a:r>
              <a:rPr kumimoji="1" lang="ja-JP" altLang="en-US" sz="2800" dirty="0" smtClean="0"/>
              <a:t>のみんなが困る症状によく効く</a:t>
            </a:r>
            <a:endParaRPr kumimoji="1" lang="ja-JP" altLang="en-US" sz="2800" dirty="0"/>
          </a:p>
        </p:txBody>
      </p:sp>
      <p:sp>
        <p:nvSpPr>
          <p:cNvPr id="5" name="テキスト ボックス 4"/>
          <p:cNvSpPr txBox="1"/>
          <p:nvPr/>
        </p:nvSpPr>
        <p:spPr>
          <a:xfrm>
            <a:off x="4538928" y="3727365"/>
            <a:ext cx="3586459" cy="923330"/>
          </a:xfrm>
          <a:prstGeom prst="rect">
            <a:avLst/>
          </a:prstGeom>
          <a:noFill/>
        </p:spPr>
        <p:txBody>
          <a:bodyPr wrap="square" rtlCol="0">
            <a:spAutoFit/>
          </a:bodyPr>
          <a:lstStyle/>
          <a:p>
            <a:r>
              <a:rPr kumimoji="1" lang="ja-JP" altLang="en-US" dirty="0" smtClean="0"/>
              <a:t>毎週　５</a:t>
            </a:r>
            <a:r>
              <a:rPr kumimoji="1" lang="en-US" altLang="ja-JP" dirty="0" smtClean="0"/>
              <a:t>mg</a:t>
            </a:r>
            <a:r>
              <a:rPr kumimoji="1" lang="ja-JP" altLang="en-US" dirty="0" smtClean="0"/>
              <a:t>ずつ上げていく。２０</a:t>
            </a:r>
            <a:r>
              <a:rPr kumimoji="1" lang="en-US" altLang="ja-JP" dirty="0" smtClean="0"/>
              <a:t>mg</a:t>
            </a:r>
            <a:r>
              <a:rPr kumimoji="1" lang="ja-JP" altLang="en-US" dirty="0" smtClean="0"/>
              <a:t>が通常だが、高齢者の場合１５</a:t>
            </a:r>
            <a:r>
              <a:rPr kumimoji="1" lang="en-US" altLang="ja-JP" dirty="0" smtClean="0"/>
              <a:t>mg</a:t>
            </a:r>
            <a:r>
              <a:rPr kumimoji="1" lang="ja-JP" altLang="en-US" dirty="0" smtClean="0"/>
              <a:t>程度で良いことも多い。</a:t>
            </a:r>
            <a:endParaRPr kumimoji="1" lang="ja-JP" altLang="en-US" dirty="0"/>
          </a:p>
        </p:txBody>
      </p:sp>
      <p:sp>
        <p:nvSpPr>
          <p:cNvPr id="6" name="テキスト ボックス 5"/>
          <p:cNvSpPr txBox="1"/>
          <p:nvPr/>
        </p:nvSpPr>
        <p:spPr>
          <a:xfrm>
            <a:off x="4476584" y="4910123"/>
            <a:ext cx="4386061" cy="954107"/>
          </a:xfrm>
          <a:prstGeom prst="rect">
            <a:avLst/>
          </a:prstGeom>
          <a:noFill/>
        </p:spPr>
        <p:txBody>
          <a:bodyPr wrap="square" rtlCol="0">
            <a:spAutoFit/>
          </a:bodyPr>
          <a:lstStyle/>
          <a:p>
            <a:r>
              <a:rPr kumimoji="1" lang="ja-JP" altLang="en-US" sz="2800" dirty="0" smtClean="0"/>
              <a:t>めまいはある。肝障害が多い副作用が多いのが問題。</a:t>
            </a:r>
            <a:endParaRPr kumimoji="1" lang="ja-JP" altLang="en-US" sz="2800" dirty="0"/>
          </a:p>
        </p:txBody>
      </p:sp>
    </p:spTree>
    <p:extLst>
      <p:ext uri="{BB962C8B-B14F-4D97-AF65-F5344CB8AC3E}">
        <p14:creationId xmlns:p14="http://schemas.microsoft.com/office/powerpoint/2010/main" val="33233171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fontScale="92500" lnSpcReduction="20000"/>
          </a:bodyPr>
          <a:lstStyle/>
          <a:p>
            <a:r>
              <a:rPr kumimoji="1" lang="ja-JP" altLang="en-US" dirty="0" smtClean="0">
                <a:solidFill>
                  <a:srgbClr val="FF0000"/>
                </a:solidFill>
              </a:rPr>
              <a:t>メマリー</a:t>
            </a:r>
            <a:endParaRPr kumimoji="1" lang="en-US" altLang="ja-JP" dirty="0" smtClean="0">
              <a:solidFill>
                <a:srgbClr val="FF0000"/>
              </a:solidFill>
            </a:endParaRPr>
          </a:p>
          <a:p>
            <a:r>
              <a:rPr lang="ja-JP" altLang="en-US" dirty="0" smtClean="0"/>
              <a:t>抑肝散</a:t>
            </a:r>
            <a:endParaRPr lang="en-US" altLang="ja-JP" dirty="0" smtClean="0"/>
          </a:p>
          <a:p>
            <a:r>
              <a:rPr kumimoji="1" lang="ja-JP" altLang="en-US" dirty="0" smtClean="0">
                <a:solidFill>
                  <a:srgbClr val="FF0000"/>
                </a:solidFill>
              </a:rPr>
              <a:t>リスペリドン</a:t>
            </a:r>
            <a:endParaRPr kumimoji="1" lang="en-US" altLang="ja-JP" dirty="0" smtClean="0">
              <a:solidFill>
                <a:srgbClr val="FF0000"/>
              </a:solidFill>
            </a:endParaRPr>
          </a:p>
          <a:p>
            <a:r>
              <a:rPr lang="ja-JP" altLang="en-US" dirty="0" smtClean="0">
                <a:solidFill>
                  <a:srgbClr val="FF0000"/>
                </a:solidFill>
              </a:rPr>
              <a:t>クエチアピン</a:t>
            </a:r>
            <a:r>
              <a:rPr lang="ja-JP" altLang="en-US" dirty="0" smtClean="0"/>
              <a:t>　</a:t>
            </a:r>
            <a:r>
              <a:rPr lang="ja-JP" altLang="en-US" dirty="0" smtClean="0">
                <a:solidFill>
                  <a:srgbClr val="FF0000"/>
                </a:solidFill>
              </a:rPr>
              <a:t>デパケン</a:t>
            </a:r>
            <a:r>
              <a:rPr lang="ja-JP" altLang="en-US" dirty="0" smtClean="0"/>
              <a:t>（バルプロ酸　カルバマゼピン）</a:t>
            </a:r>
            <a:endParaRPr lang="en-US" altLang="ja-JP" dirty="0" smtClean="0"/>
          </a:p>
          <a:p>
            <a:r>
              <a:rPr lang="ja-JP" altLang="en-US" dirty="0" smtClean="0"/>
              <a:t>抗鬱薬（パキシル、サインバルタ　テトラミド）　</a:t>
            </a:r>
            <a:endParaRPr lang="en-US" altLang="ja-JP" dirty="0" smtClean="0"/>
          </a:p>
          <a:p>
            <a:r>
              <a:rPr lang="ja-JP" altLang="en-US" dirty="0" smtClean="0"/>
              <a:t>オランザピン（うちの採用薬ではない。）</a:t>
            </a:r>
            <a:endParaRPr lang="en-US" altLang="ja-JP" dirty="0" smtClean="0"/>
          </a:p>
          <a:p>
            <a:endParaRPr lang="en-US" altLang="ja-JP" dirty="0" smtClean="0"/>
          </a:p>
          <a:p>
            <a:r>
              <a:rPr lang="ja-JP" altLang="en-US" dirty="0"/>
              <a:t>睡眠</a:t>
            </a:r>
            <a:r>
              <a:rPr lang="ja-JP" altLang="en-US" dirty="0" smtClean="0"/>
              <a:t>障害</a:t>
            </a:r>
            <a:endParaRPr lang="en-US" altLang="ja-JP" dirty="0" smtClean="0"/>
          </a:p>
          <a:p>
            <a:pPr lvl="1"/>
            <a:r>
              <a:rPr lang="ja-JP" altLang="en-US" dirty="0" smtClean="0"/>
              <a:t>ロゼレム</a:t>
            </a:r>
            <a:endParaRPr lang="en-US" altLang="ja-JP" dirty="0" smtClean="0"/>
          </a:p>
          <a:p>
            <a:pPr lvl="1"/>
            <a:r>
              <a:rPr lang="ja-JP" altLang="en-US" dirty="0"/>
              <a:t>トラゾドン　</a:t>
            </a:r>
            <a:r>
              <a:rPr lang="ja-JP" altLang="en-US" dirty="0" smtClean="0"/>
              <a:t>ベルソムラ（せん妄を起こしにくいと言われている）</a:t>
            </a:r>
            <a:endParaRPr lang="en-US" altLang="ja-JP" dirty="0" smtClean="0"/>
          </a:p>
          <a:p>
            <a:pPr lvl="1"/>
            <a:endParaRPr kumimoji="1" lang="ja-JP" altLang="en-US" dirty="0"/>
          </a:p>
        </p:txBody>
      </p:sp>
      <p:sp>
        <p:nvSpPr>
          <p:cNvPr id="3" name="タイトル 2"/>
          <p:cNvSpPr>
            <a:spLocks noGrp="1"/>
          </p:cNvSpPr>
          <p:nvPr>
            <p:ph type="title"/>
          </p:nvPr>
        </p:nvSpPr>
        <p:spPr/>
        <p:txBody>
          <a:bodyPr/>
          <a:lstStyle/>
          <a:p>
            <a:r>
              <a:rPr kumimoji="1" lang="ja-JP" altLang="en-US" dirty="0" smtClean="0"/>
              <a:t>周辺症状に対する薬物療法</a:t>
            </a:r>
            <a:endParaRPr kumimoji="1" lang="ja-JP" altLang="en-US" dirty="0"/>
          </a:p>
        </p:txBody>
      </p:sp>
      <p:sp>
        <p:nvSpPr>
          <p:cNvPr id="4" name="テキスト ボックス 3"/>
          <p:cNvSpPr txBox="1"/>
          <p:nvPr/>
        </p:nvSpPr>
        <p:spPr>
          <a:xfrm>
            <a:off x="999535" y="1828594"/>
            <a:ext cx="6537968" cy="646331"/>
          </a:xfrm>
          <a:prstGeom prst="rect">
            <a:avLst/>
          </a:prstGeom>
          <a:noFill/>
        </p:spPr>
        <p:txBody>
          <a:bodyPr wrap="none" rtlCol="0">
            <a:spAutoFit/>
          </a:bodyPr>
          <a:lstStyle/>
          <a:p>
            <a:r>
              <a:rPr kumimoji="1" lang="ja-JP" altLang="en-US" sz="3600" dirty="0" smtClean="0"/>
              <a:t>はっきり効果を示すのはメマリー。</a:t>
            </a:r>
            <a:endParaRPr kumimoji="1" lang="ja-JP" altLang="en-US" sz="3600" dirty="0"/>
          </a:p>
        </p:txBody>
      </p:sp>
      <p:sp>
        <p:nvSpPr>
          <p:cNvPr id="5" name="テキスト ボックス 4"/>
          <p:cNvSpPr txBox="1"/>
          <p:nvPr/>
        </p:nvSpPr>
        <p:spPr>
          <a:xfrm>
            <a:off x="872067" y="6431763"/>
            <a:ext cx="5852884" cy="369332"/>
          </a:xfrm>
          <a:prstGeom prst="rect">
            <a:avLst/>
          </a:prstGeom>
          <a:noFill/>
        </p:spPr>
        <p:txBody>
          <a:bodyPr wrap="none" rtlCol="0">
            <a:spAutoFit/>
          </a:bodyPr>
          <a:lstStyle/>
          <a:p>
            <a:r>
              <a:rPr kumimoji="1" lang="ja-JP" altLang="en-US" dirty="0" smtClean="0"/>
              <a:t>推奨しない薬（周辺症状に対して）：グラマリール、アリセプト</a:t>
            </a:r>
            <a:endParaRPr kumimoji="1" lang="ja-JP" altLang="en-US" dirty="0"/>
          </a:p>
        </p:txBody>
      </p:sp>
    </p:spTree>
    <p:extLst>
      <p:ext uri="{BB962C8B-B14F-4D97-AF65-F5344CB8AC3E}">
        <p14:creationId xmlns:p14="http://schemas.microsoft.com/office/powerpoint/2010/main" val="24728741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703385" y="1652954"/>
            <a:ext cx="7577015" cy="4473209"/>
          </a:xfrm>
        </p:spPr>
        <p:txBody>
          <a:bodyPr>
            <a:normAutofit lnSpcReduction="10000"/>
          </a:bodyPr>
          <a:lstStyle/>
          <a:p>
            <a:r>
              <a:rPr lang="ja-JP" altLang="en-US" b="1" dirty="0" smtClean="0"/>
              <a:t>（</a:t>
            </a:r>
            <a:r>
              <a:rPr lang="ja-JP" altLang="ja-JP" b="1" dirty="0" smtClean="0"/>
              <a:t>対象</a:t>
            </a:r>
            <a:r>
              <a:rPr lang="ja-JP" altLang="ja-JP" b="1" dirty="0"/>
              <a:t>と方法）</a:t>
            </a:r>
            <a:r>
              <a:rPr lang="en-US" altLang="ja-JP" b="1" dirty="0"/>
              <a:t>2018</a:t>
            </a:r>
            <a:r>
              <a:rPr lang="ja-JP" altLang="ja-JP" b="1" dirty="0"/>
              <a:t>年</a:t>
            </a:r>
            <a:r>
              <a:rPr lang="en-US" altLang="ja-JP" b="1" dirty="0"/>
              <a:t>11</a:t>
            </a:r>
            <a:r>
              <a:rPr lang="ja-JP" altLang="ja-JP" b="1" dirty="0"/>
              <a:t>月から</a:t>
            </a:r>
            <a:r>
              <a:rPr lang="en-US" altLang="ja-JP" b="1" dirty="0"/>
              <a:t>2019</a:t>
            </a:r>
            <a:r>
              <a:rPr lang="ja-JP" altLang="ja-JP" b="1" dirty="0"/>
              <a:t>年３月まで当院回復期リハビリテーション病棟に入院した骨折患者のうち、周辺症状の強い</a:t>
            </a:r>
            <a:r>
              <a:rPr lang="en-US" altLang="ja-JP" b="1" dirty="0"/>
              <a:t>16</a:t>
            </a:r>
            <a:r>
              <a:rPr lang="ja-JP" altLang="ja-JP" b="1" dirty="0"/>
              <a:t>名（認知</a:t>
            </a:r>
            <a:r>
              <a:rPr lang="en-US" altLang="ja-JP" b="1" dirty="0"/>
              <a:t>FIM19</a:t>
            </a:r>
            <a:r>
              <a:rPr lang="ja-JP" altLang="ja-JP" b="1" dirty="0"/>
              <a:t>以下）に対してメマンチンを投与。</a:t>
            </a:r>
            <a:r>
              <a:rPr lang="en-US" altLang="ja-JP" b="1" dirty="0"/>
              <a:t>FIM</a:t>
            </a:r>
            <a:r>
              <a:rPr lang="ja-JP" altLang="ja-JP" b="1" dirty="0"/>
              <a:t>の認知項目と運動項目の改善度を</a:t>
            </a:r>
            <a:r>
              <a:rPr lang="en-US" altLang="ja-JP" b="1" dirty="0"/>
              <a:t>2017</a:t>
            </a:r>
            <a:r>
              <a:rPr lang="ja-JP" altLang="ja-JP" b="1" dirty="0"/>
              <a:t>年に入院していた骨折患者で入院時</a:t>
            </a:r>
            <a:r>
              <a:rPr lang="en-US" altLang="ja-JP" b="1" dirty="0"/>
              <a:t>FIM</a:t>
            </a:r>
            <a:r>
              <a:rPr lang="ja-JP" altLang="ja-JP" b="1" dirty="0"/>
              <a:t>が</a:t>
            </a:r>
            <a:r>
              <a:rPr lang="en-US" altLang="ja-JP" b="1" dirty="0"/>
              <a:t>19</a:t>
            </a:r>
            <a:r>
              <a:rPr lang="ja-JP" altLang="ja-JP" b="1" dirty="0"/>
              <a:t>点以下の患者と比較検討した。</a:t>
            </a:r>
            <a:endParaRPr lang="ja-JP" altLang="ja-JP" dirty="0"/>
          </a:p>
          <a:p>
            <a:r>
              <a:rPr lang="ja-JP" altLang="ja-JP" b="1" dirty="0"/>
              <a:t>（結果）</a:t>
            </a:r>
            <a:r>
              <a:rPr lang="en-US" altLang="ja-JP" b="1" dirty="0"/>
              <a:t>FIM</a:t>
            </a:r>
            <a:r>
              <a:rPr lang="ja-JP" altLang="ja-JP" b="1" dirty="0"/>
              <a:t>利得は、認知</a:t>
            </a:r>
            <a:r>
              <a:rPr lang="en-US" altLang="ja-JP" b="1" dirty="0"/>
              <a:t>4.9 </a:t>
            </a:r>
            <a:r>
              <a:rPr lang="ja-JP" altLang="ja-JP" b="1" dirty="0"/>
              <a:t>運動</a:t>
            </a:r>
            <a:r>
              <a:rPr lang="en-US" altLang="ja-JP" b="1" dirty="0"/>
              <a:t>26.4</a:t>
            </a:r>
            <a:r>
              <a:rPr lang="ja-JP" altLang="ja-JP" b="1" dirty="0"/>
              <a:t>であった。一方、</a:t>
            </a:r>
            <a:r>
              <a:rPr lang="en-US" altLang="ja-JP" b="1" dirty="0"/>
              <a:t>2017</a:t>
            </a:r>
            <a:r>
              <a:rPr lang="ja-JP" altLang="ja-JP" b="1" dirty="0"/>
              <a:t>年に入院していた患者の場合は、認知</a:t>
            </a:r>
            <a:r>
              <a:rPr lang="en-US" altLang="ja-JP" b="1" dirty="0"/>
              <a:t>4.6 </a:t>
            </a:r>
            <a:r>
              <a:rPr lang="ja-JP" altLang="ja-JP" b="1" dirty="0"/>
              <a:t>運動</a:t>
            </a:r>
            <a:r>
              <a:rPr lang="en-US" altLang="ja-JP" b="1" dirty="0"/>
              <a:t>20.6</a:t>
            </a:r>
            <a:r>
              <a:rPr lang="ja-JP" altLang="ja-JP" b="1" dirty="0"/>
              <a:t>で、メマンチンを内服した患者の方が</a:t>
            </a:r>
            <a:r>
              <a:rPr lang="en-US" altLang="ja-JP" b="1" dirty="0"/>
              <a:t>FIM</a:t>
            </a:r>
            <a:r>
              <a:rPr lang="ja-JP" altLang="ja-JP" b="1" dirty="0"/>
              <a:t>利得が高かった。周辺症状も軽減し</a:t>
            </a:r>
            <a:r>
              <a:rPr lang="en-US" altLang="ja-JP" b="1" dirty="0"/>
              <a:t>12</a:t>
            </a:r>
            <a:r>
              <a:rPr lang="ja-JP" altLang="ja-JP" b="1" dirty="0"/>
              <a:t>名が自宅退院となり、周辺症状が軽減したことで身体抑制の減少にも寄与したと考えられた。一方、</a:t>
            </a:r>
            <a:r>
              <a:rPr lang="en-US" altLang="ja-JP" b="1" dirty="0"/>
              <a:t>3</a:t>
            </a:r>
            <a:r>
              <a:rPr lang="ja-JP" altLang="ja-JP" b="1" dirty="0"/>
              <a:t>名が効果無</a:t>
            </a:r>
            <a:r>
              <a:rPr lang="ja-JP" altLang="ja-JP" b="1" dirty="0" err="1"/>
              <a:t>しと</a:t>
            </a:r>
            <a:r>
              <a:rPr lang="ja-JP" altLang="ja-JP" b="1" dirty="0"/>
              <a:t>中止し、１名が精神科へ転院となった</a:t>
            </a:r>
            <a:r>
              <a:rPr lang="ja-JP" altLang="ja-JP" b="1" dirty="0" smtClean="0"/>
              <a:t>。</a:t>
            </a:r>
            <a:r>
              <a:rPr lang="ja-JP" altLang="en-US" b="1" dirty="0" smtClean="0"/>
              <a:t>　</a:t>
            </a:r>
            <a:endParaRPr lang="ja-JP" altLang="ja-JP" dirty="0"/>
          </a:p>
          <a:p>
            <a:endParaRPr kumimoji="1" lang="ja-JP" altLang="en-US" dirty="0"/>
          </a:p>
        </p:txBody>
      </p:sp>
      <p:sp>
        <p:nvSpPr>
          <p:cNvPr id="3" name="タイトル 2"/>
          <p:cNvSpPr>
            <a:spLocks noGrp="1"/>
          </p:cNvSpPr>
          <p:nvPr>
            <p:ph type="title"/>
          </p:nvPr>
        </p:nvSpPr>
        <p:spPr/>
        <p:txBody>
          <a:bodyPr>
            <a:normAutofit fontScale="90000"/>
          </a:bodyPr>
          <a:lstStyle/>
          <a:p>
            <a:r>
              <a:rPr kumimoji="1" lang="ja-JP" altLang="en-US" dirty="0" smtClean="0"/>
              <a:t>当院回復期病棟でのメマリーの成果</a:t>
            </a:r>
            <a:endParaRPr kumimoji="1" lang="ja-JP" altLang="en-US" dirty="0"/>
          </a:p>
        </p:txBody>
      </p:sp>
    </p:spTree>
    <p:extLst>
      <p:ext uri="{BB962C8B-B14F-4D97-AF65-F5344CB8AC3E}">
        <p14:creationId xmlns:p14="http://schemas.microsoft.com/office/powerpoint/2010/main" val="2199087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64624" y="2369753"/>
            <a:ext cx="4360635" cy="3956186"/>
          </a:xfrm>
        </p:spPr>
        <p:txBody>
          <a:bodyPr>
            <a:normAutofit lnSpcReduction="10000"/>
          </a:bodyPr>
          <a:lstStyle/>
          <a:p>
            <a:r>
              <a:rPr lang="ja-JP" altLang="ja-JP" dirty="0" smtClean="0"/>
              <a:t>ノンレム</a:t>
            </a:r>
            <a:r>
              <a:rPr lang="ja-JP" altLang="ja-JP" dirty="0"/>
              <a:t>睡眠　シナプスのリモデリング</a:t>
            </a:r>
            <a:r>
              <a:rPr lang="en-US" altLang="ja-JP" dirty="0"/>
              <a:t>(</a:t>
            </a:r>
            <a:r>
              <a:rPr lang="ja-JP" altLang="ja-JP" dirty="0"/>
              <a:t>記憶定着に重要</a:t>
            </a:r>
            <a:r>
              <a:rPr lang="en-US" altLang="ja-JP" dirty="0"/>
              <a:t>)</a:t>
            </a:r>
            <a:r>
              <a:rPr lang="ja-JP" altLang="ja-JP" dirty="0"/>
              <a:t>　成長ホルモン分泌、脳の老廃物を除去すると言われている</a:t>
            </a:r>
          </a:p>
          <a:p>
            <a:r>
              <a:rPr lang="ja-JP" altLang="ja-JP" dirty="0"/>
              <a:t>レム睡眠：目玉が動き心拍数不規則となる。</a:t>
            </a:r>
          </a:p>
          <a:p>
            <a:r>
              <a:rPr lang="en-US" altLang="ja-JP" dirty="0"/>
              <a:t> </a:t>
            </a:r>
            <a:endParaRPr lang="ja-JP" altLang="ja-JP" dirty="0"/>
          </a:p>
          <a:p>
            <a:r>
              <a:rPr lang="ja-JP" altLang="ja-JP" dirty="0"/>
              <a:t>若い人　レム２２％　高齢だとレム</a:t>
            </a:r>
            <a:r>
              <a:rPr lang="ja-JP" altLang="ja-JP" dirty="0" smtClean="0"/>
              <a:t>１３％</a:t>
            </a:r>
            <a:r>
              <a:rPr lang="ja-JP" altLang="en-US" dirty="0" smtClean="0"/>
              <a:t>　浅いノンレム睡眠が増える</a:t>
            </a:r>
            <a:endParaRPr lang="ja-JP" altLang="ja-JP" dirty="0"/>
          </a:p>
          <a:p>
            <a:endParaRPr lang="ja-JP" altLang="ja-JP" dirty="0"/>
          </a:p>
          <a:p>
            <a:endParaRPr kumimoji="1" lang="ja-JP" altLang="en-US"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1369929142"/>
              </p:ext>
            </p:extLst>
          </p:nvPr>
        </p:nvGraphicFramePr>
        <p:xfrm>
          <a:off x="4379421" y="1951869"/>
          <a:ext cx="4764579" cy="4708525"/>
        </p:xfrm>
        <a:graphic>
          <a:graphicData uri="http://schemas.openxmlformats.org/presentationml/2006/ole">
            <mc:AlternateContent xmlns:mc="http://schemas.openxmlformats.org/markup-compatibility/2006">
              <mc:Choice xmlns:v="urn:schemas-microsoft-com:vml" Requires="v">
                <p:oleObj spid="_x0000_s7265" name="文書" r:id="rId4" imgW="5397500" imgH="5334000" progId="Word.Document.12">
                  <p:embed/>
                </p:oleObj>
              </mc:Choice>
              <mc:Fallback>
                <p:oleObj name="文書" r:id="rId4" imgW="5397500" imgH="5334000" progId="Word.Document.12">
                  <p:embed/>
                  <p:pic>
                    <p:nvPicPr>
                      <p:cNvPr id="0" name=""/>
                      <p:cNvPicPr/>
                      <p:nvPr/>
                    </p:nvPicPr>
                    <p:blipFill>
                      <a:blip r:embed="rId5"/>
                      <a:stretch>
                        <a:fillRect/>
                      </a:stretch>
                    </p:blipFill>
                    <p:spPr>
                      <a:xfrm>
                        <a:off x="4379421" y="1951869"/>
                        <a:ext cx="4764579" cy="4708525"/>
                      </a:xfrm>
                      <a:prstGeom prst="rect">
                        <a:avLst/>
                      </a:prstGeom>
                    </p:spPr>
                  </p:pic>
                </p:oleObj>
              </mc:Fallback>
            </mc:AlternateContent>
          </a:graphicData>
        </a:graphic>
      </p:graphicFrame>
      <p:sp>
        <p:nvSpPr>
          <p:cNvPr id="2" name="タイトル 1"/>
          <p:cNvSpPr>
            <a:spLocks noGrp="1"/>
          </p:cNvSpPr>
          <p:nvPr>
            <p:ph type="title"/>
          </p:nvPr>
        </p:nvSpPr>
        <p:spPr>
          <a:xfrm>
            <a:off x="457200" y="467669"/>
            <a:ext cx="8229600" cy="1252728"/>
          </a:xfrm>
        </p:spPr>
        <p:txBody>
          <a:bodyPr/>
          <a:lstStyle/>
          <a:p>
            <a:r>
              <a:rPr kumimoji="1" lang="ja-JP" altLang="en-US" dirty="0" smtClean="0"/>
              <a:t>認知症と睡眠障害</a:t>
            </a:r>
            <a:endParaRPr kumimoji="1" lang="ja-JP" altLang="en-US" dirty="0"/>
          </a:p>
        </p:txBody>
      </p:sp>
      <p:sp>
        <p:nvSpPr>
          <p:cNvPr id="5" name="テキスト ボックス 4"/>
          <p:cNvSpPr txBox="1"/>
          <p:nvPr/>
        </p:nvSpPr>
        <p:spPr>
          <a:xfrm>
            <a:off x="4938729" y="6208357"/>
            <a:ext cx="4009779" cy="923330"/>
          </a:xfrm>
          <a:prstGeom prst="rect">
            <a:avLst/>
          </a:prstGeom>
          <a:noFill/>
        </p:spPr>
        <p:txBody>
          <a:bodyPr wrap="square" rtlCol="0">
            <a:spAutoFit/>
          </a:bodyPr>
          <a:lstStyle/>
          <a:p>
            <a:r>
              <a:rPr lang="ja-JP" altLang="en-US" dirty="0"/>
              <a:t>井上 真一郎 </a:t>
            </a:r>
            <a:r>
              <a:rPr lang="ja-JP" altLang="en-US" dirty="0" smtClean="0"/>
              <a:t>先生</a:t>
            </a:r>
            <a:endParaRPr lang="ja-JP" altLang="en-US" dirty="0"/>
          </a:p>
          <a:p>
            <a:r>
              <a:rPr lang="ja-JP" altLang="en-US" dirty="0"/>
              <a:t>岡山大学病院 精神科</a:t>
            </a:r>
            <a:r>
              <a:rPr lang="ja-JP" altLang="en-US" dirty="0" smtClean="0"/>
              <a:t>神経科講義より</a:t>
            </a:r>
            <a:endParaRPr lang="ja-JP" altLang="en-US" dirty="0"/>
          </a:p>
          <a:p>
            <a:endParaRPr kumimoji="1" lang="ja-JP" altLang="en-US" dirty="0"/>
          </a:p>
        </p:txBody>
      </p:sp>
    </p:spTree>
    <p:extLst>
      <p:ext uri="{BB962C8B-B14F-4D97-AF65-F5344CB8AC3E}">
        <p14:creationId xmlns:p14="http://schemas.microsoft.com/office/powerpoint/2010/main" val="11656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236674"/>
            <a:ext cx="8229600" cy="4525963"/>
          </a:xfrm>
        </p:spPr>
        <p:txBody>
          <a:bodyPr>
            <a:normAutofit/>
          </a:bodyPr>
          <a:lstStyle/>
          <a:p>
            <a:r>
              <a:rPr lang="ja-JP" altLang="ja-JP" dirty="0"/>
              <a:t>レム</a:t>
            </a:r>
            <a:r>
              <a:rPr lang="en-US" altLang="ja-JP" dirty="0"/>
              <a:t>(Rapid eye movement) sleep </a:t>
            </a:r>
            <a:r>
              <a:rPr lang="ja-JP" altLang="ja-JP" dirty="0" smtClean="0"/>
              <a:t>の重要性</a:t>
            </a:r>
            <a:endParaRPr lang="ja-JP" altLang="ja-JP" dirty="0"/>
          </a:p>
          <a:p>
            <a:r>
              <a:rPr lang="ja-JP" altLang="ja-JP" dirty="0"/>
              <a:t>レム睡眠はノンレム睡眠の質を高めレム睡眠が深くなる</a:t>
            </a:r>
          </a:p>
          <a:p>
            <a:r>
              <a:rPr lang="ja-JP" altLang="ja-JP" dirty="0"/>
              <a:t>スイッチを担う神経細胞は脳幹にレム睡眠の</a:t>
            </a:r>
            <a:r>
              <a:rPr lang="en-US" altLang="ja-JP" dirty="0"/>
              <a:t>on/off</a:t>
            </a:r>
            <a:r>
              <a:rPr lang="ja-JP" altLang="ja-JP" dirty="0"/>
              <a:t>切り替える神経細胞がある。</a:t>
            </a:r>
          </a:p>
          <a:p>
            <a:r>
              <a:rPr lang="ja-JP" altLang="ja-JP" dirty="0"/>
              <a:t>橋　アセチルコリン神経細胞　覚醒促進する細胞群とレム睡眠を抑制する細胞群がある</a:t>
            </a:r>
            <a:r>
              <a:rPr lang="ja-JP" altLang="ja-JP" dirty="0" smtClean="0"/>
              <a:t>。</a:t>
            </a:r>
            <a:endParaRPr kumimoji="1" lang="ja-JP" altLang="en-US" dirty="0"/>
          </a:p>
        </p:txBody>
      </p:sp>
      <p:sp>
        <p:nvSpPr>
          <p:cNvPr id="2" name="タイトル 1"/>
          <p:cNvSpPr>
            <a:spLocks noGrp="1"/>
          </p:cNvSpPr>
          <p:nvPr>
            <p:ph type="title"/>
          </p:nvPr>
        </p:nvSpPr>
        <p:spPr>
          <a:xfrm>
            <a:off x="270454" y="664256"/>
            <a:ext cx="8416346" cy="1143000"/>
          </a:xfrm>
        </p:spPr>
        <p:txBody>
          <a:bodyPr>
            <a:noAutofit/>
          </a:bodyPr>
          <a:lstStyle/>
          <a:p>
            <a:r>
              <a:rPr lang="ja-JP" altLang="ja-JP" sz="3200" dirty="0"/>
              <a:t>レム睡眠が長い</a:t>
            </a:r>
            <a:r>
              <a:rPr lang="ja-JP" altLang="ja-JP" sz="3200" dirty="0" smtClean="0"/>
              <a:t>と</a:t>
            </a:r>
            <a:r>
              <a:rPr lang="ja-JP" altLang="en-US" sz="3200" dirty="0" smtClean="0"/>
              <a:t>次</a:t>
            </a:r>
            <a:r>
              <a:rPr lang="ja-JP" altLang="ja-JP" sz="3200" dirty="0" smtClean="0"/>
              <a:t>の</a:t>
            </a:r>
            <a:r>
              <a:rPr lang="ja-JP" altLang="ja-JP" sz="3200" dirty="0"/>
              <a:t>ノンレム睡眠の質を高める</a:t>
            </a:r>
            <a:br>
              <a:rPr lang="ja-JP" altLang="ja-JP" sz="3200" dirty="0"/>
            </a:br>
            <a:r>
              <a:rPr lang="en-US" altLang="ja-JP" sz="2400" dirty="0"/>
              <a:t> </a:t>
            </a:r>
            <a:r>
              <a:rPr lang="ja-JP" altLang="ja-JP" sz="2400" dirty="0"/>
              <a:t/>
            </a:r>
            <a:br>
              <a:rPr lang="ja-JP" altLang="ja-JP" sz="2400" dirty="0"/>
            </a:br>
            <a:endParaRPr kumimoji="1" lang="ja-JP" altLang="en-US" sz="2400" dirty="0"/>
          </a:p>
        </p:txBody>
      </p:sp>
    </p:spTree>
    <p:extLst>
      <p:ext uri="{BB962C8B-B14F-4D97-AF65-F5344CB8AC3E}">
        <p14:creationId xmlns:p14="http://schemas.microsoft.com/office/powerpoint/2010/main" val="26804340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76185" y="1422748"/>
            <a:ext cx="7704215" cy="4703415"/>
          </a:xfrm>
        </p:spPr>
        <p:txBody>
          <a:bodyPr>
            <a:normAutofit fontScale="92500" lnSpcReduction="20000"/>
          </a:bodyPr>
          <a:lstStyle/>
          <a:p>
            <a:pPr fontAlgn="base"/>
            <a:r>
              <a:rPr lang="ja-JP" altLang="ja-JP" dirty="0" smtClean="0"/>
              <a:t>睡眠中</a:t>
            </a:r>
            <a:r>
              <a:rPr lang="ja-JP" altLang="ja-JP" dirty="0"/>
              <a:t>に寝言を言ったり、突然起き出して叫んだり、時には暴力をふるってしまったり</a:t>
            </a:r>
            <a:r>
              <a:rPr lang="ja-JP" altLang="ja-JP" dirty="0" smtClean="0"/>
              <a:t>する。</a:t>
            </a:r>
            <a:endParaRPr lang="en-US" altLang="ja-JP" dirty="0" smtClean="0"/>
          </a:p>
          <a:p>
            <a:pPr fontAlgn="base"/>
            <a:endParaRPr lang="ja-JP" altLang="ja-JP" dirty="0"/>
          </a:p>
          <a:p>
            <a:r>
              <a:rPr lang="ja-JP" altLang="ja-JP" dirty="0" smtClean="0"/>
              <a:t>レム</a:t>
            </a:r>
            <a:r>
              <a:rPr lang="ja-JP" altLang="ja-JP" dirty="0"/>
              <a:t>睡眠は多くの場合夢を</a:t>
            </a:r>
            <a:r>
              <a:rPr lang="ja-JP" altLang="ja-JP" dirty="0" smtClean="0"/>
              <a:t>見</a:t>
            </a:r>
            <a:r>
              <a:rPr lang="ja-JP" altLang="en-US" dirty="0" smtClean="0"/>
              <a:t>る</a:t>
            </a:r>
            <a:r>
              <a:rPr lang="ja-JP" altLang="ja-JP" dirty="0" smtClean="0"/>
              <a:t>。</a:t>
            </a:r>
            <a:r>
              <a:rPr lang="ja-JP" altLang="ja-JP" dirty="0"/>
              <a:t>その夢に合わせて身体を動かしてしまわないよう通常は身体を動かす神経を</a:t>
            </a:r>
            <a:r>
              <a:rPr lang="ja-JP" altLang="ja-JP" b="1" dirty="0"/>
              <a:t>麻痺</a:t>
            </a:r>
            <a:r>
              <a:rPr lang="ja-JP" altLang="ja-JP" dirty="0"/>
              <a:t>させて</a:t>
            </a:r>
            <a:r>
              <a:rPr lang="ja-JP" altLang="ja-JP" dirty="0" smtClean="0"/>
              <a:t>い</a:t>
            </a:r>
            <a:r>
              <a:rPr lang="ja-JP" altLang="en-US" dirty="0" smtClean="0"/>
              <a:t>る</a:t>
            </a:r>
            <a:r>
              <a:rPr lang="ja-JP" altLang="ja-JP" dirty="0" smtClean="0"/>
              <a:t>。 </a:t>
            </a:r>
            <a:r>
              <a:rPr lang="ja-JP" altLang="ja-JP" dirty="0"/>
              <a:t>しかし、この麻痺がうまくおこらず、</a:t>
            </a:r>
            <a:r>
              <a:rPr lang="ja-JP" altLang="ja-JP" b="1" dirty="0"/>
              <a:t>夢に出たことをそのまま実際の身体で動かしてしまう</a:t>
            </a:r>
            <a:r>
              <a:rPr lang="ja-JP" altLang="ja-JP" dirty="0"/>
              <a:t>ことでおこるのがレム睡眠行動</a:t>
            </a:r>
            <a:r>
              <a:rPr lang="ja-JP" altLang="ja-JP" dirty="0" smtClean="0"/>
              <a:t>障害</a:t>
            </a:r>
            <a:r>
              <a:rPr lang="ja-JP" altLang="en-US" dirty="0" smtClean="0"/>
              <a:t>。</a:t>
            </a:r>
            <a:endParaRPr lang="en-US" altLang="ja-JP" dirty="0" smtClean="0"/>
          </a:p>
          <a:p>
            <a:r>
              <a:rPr lang="ja-JP" altLang="ja-JP" dirty="0" smtClean="0"/>
              <a:t> </a:t>
            </a:r>
            <a:endParaRPr lang="ja-JP" altLang="ja-JP" dirty="0"/>
          </a:p>
          <a:p>
            <a:pPr marL="0" indent="0">
              <a:buNone/>
            </a:pPr>
            <a:r>
              <a:rPr lang="ja-JP" altLang="ja-JP" dirty="0"/>
              <a:t>レム</a:t>
            </a:r>
            <a:r>
              <a:rPr lang="ja-JP" altLang="ja-JP" dirty="0" smtClean="0"/>
              <a:t>睡眠</a:t>
            </a:r>
            <a:r>
              <a:rPr lang="ja-JP" altLang="en-US" dirty="0" smtClean="0"/>
              <a:t>が</a:t>
            </a:r>
            <a:r>
              <a:rPr lang="ja-JP" altLang="en-US" dirty="0"/>
              <a:t>重要。</a:t>
            </a:r>
            <a:endParaRPr lang="en-US" altLang="ja-JP" dirty="0"/>
          </a:p>
          <a:p>
            <a:pPr marL="0" indent="0">
              <a:buNone/>
            </a:pPr>
            <a:endParaRPr lang="ja-JP" altLang="ja-JP" dirty="0"/>
          </a:p>
          <a:p>
            <a:r>
              <a:rPr lang="en-US" altLang="ja-JP" dirty="0" smtClean="0"/>
              <a:t>α</a:t>
            </a:r>
            <a:r>
              <a:rPr lang="ja-JP" altLang="en-US" dirty="0" smtClean="0"/>
              <a:t>シヌクレイン</a:t>
            </a:r>
            <a:r>
              <a:rPr lang="ja-JP" altLang="ja-JP" dirty="0" smtClean="0"/>
              <a:t>の</a:t>
            </a:r>
            <a:r>
              <a:rPr lang="ja-JP" altLang="ja-JP" dirty="0"/>
              <a:t>蓄積</a:t>
            </a:r>
          </a:p>
          <a:p>
            <a:pPr lvl="1"/>
            <a:r>
              <a:rPr lang="ja-JP" altLang="ja-JP" dirty="0"/>
              <a:t>黒質のダメージ　　運動</a:t>
            </a:r>
          </a:p>
          <a:p>
            <a:pPr lvl="1"/>
            <a:r>
              <a:rPr lang="ja-JP" altLang="ja-JP" dirty="0"/>
              <a:t>大脳皮質のダメージ　認知</a:t>
            </a:r>
          </a:p>
          <a:p>
            <a:pPr lvl="1"/>
            <a:r>
              <a:rPr lang="ja-JP" altLang="ja-JP" dirty="0"/>
              <a:t>橋のダメージ　レム睡眠</a:t>
            </a:r>
          </a:p>
          <a:p>
            <a:pPr lvl="1"/>
            <a:endParaRPr kumimoji="1" lang="ja-JP" altLang="en-US" dirty="0"/>
          </a:p>
        </p:txBody>
      </p:sp>
      <p:sp>
        <p:nvSpPr>
          <p:cNvPr id="2" name="タイトル 1"/>
          <p:cNvSpPr>
            <a:spLocks noGrp="1"/>
          </p:cNvSpPr>
          <p:nvPr>
            <p:ph type="title"/>
          </p:nvPr>
        </p:nvSpPr>
        <p:spPr/>
        <p:txBody>
          <a:bodyPr>
            <a:normAutofit fontScale="90000"/>
          </a:bodyPr>
          <a:lstStyle/>
          <a:p>
            <a:r>
              <a:rPr lang="en-US" altLang="ja-JP" dirty="0" smtClean="0"/>
              <a:t>RBD</a:t>
            </a:r>
            <a:r>
              <a:rPr lang="ja-JP" altLang="en-US" dirty="0" smtClean="0"/>
              <a:t>：</a:t>
            </a:r>
            <a:r>
              <a:rPr lang="en-US" altLang="ja-JP" dirty="0" smtClean="0"/>
              <a:t>REM </a:t>
            </a:r>
            <a:r>
              <a:rPr lang="en-US" altLang="ja-JP" dirty="0"/>
              <a:t>sleep </a:t>
            </a:r>
            <a:r>
              <a:rPr lang="en-US" altLang="ja-JP" dirty="0" err="1"/>
              <a:t>Behaviour</a:t>
            </a:r>
            <a:r>
              <a:rPr lang="en-US" altLang="ja-JP" dirty="0"/>
              <a:t> Disorder</a:t>
            </a:r>
            <a:r>
              <a:rPr lang="ja-JP" altLang="ja-JP" dirty="0"/>
              <a:t/>
            </a:r>
            <a:br>
              <a:rPr lang="ja-JP" altLang="ja-JP" dirty="0"/>
            </a:br>
            <a:endParaRPr kumimoji="1" lang="ja-JP" altLang="en-US" dirty="0"/>
          </a:p>
        </p:txBody>
      </p:sp>
    </p:spTree>
    <p:extLst>
      <p:ext uri="{BB962C8B-B14F-4D97-AF65-F5344CB8AC3E}">
        <p14:creationId xmlns:p14="http://schemas.microsoft.com/office/powerpoint/2010/main" val="35476170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lnSpcReduction="10000"/>
          </a:bodyPr>
          <a:lstStyle/>
          <a:p>
            <a:r>
              <a:rPr lang="ja-JP" altLang="ja-JP" sz="3600" dirty="0" smtClean="0"/>
              <a:t>アミロイド</a:t>
            </a:r>
            <a:r>
              <a:rPr lang="en-US" altLang="ja-JP" sz="3600" dirty="0" smtClean="0"/>
              <a:t>β</a:t>
            </a:r>
            <a:r>
              <a:rPr lang="ja-JP" altLang="ja-JP" sz="3600" dirty="0" smtClean="0"/>
              <a:t>は</a:t>
            </a:r>
            <a:r>
              <a:rPr lang="ja-JP" altLang="ja-JP" sz="3600" dirty="0"/>
              <a:t>覚醒中に増えて睡眠中に減少する。</a:t>
            </a:r>
          </a:p>
          <a:p>
            <a:r>
              <a:rPr lang="ja-JP" altLang="ja-JP" sz="3600" dirty="0"/>
              <a:t>ノンレム睡眠中にアミロイドβ排出促進される</a:t>
            </a:r>
          </a:p>
          <a:p>
            <a:r>
              <a:rPr lang="ja-JP" altLang="ja-JP" sz="3600" dirty="0"/>
              <a:t>レム睡眠少ない人</a:t>
            </a:r>
            <a:r>
              <a:rPr lang="en-US" altLang="ja-JP" sz="3600" dirty="0"/>
              <a:t>AD</a:t>
            </a:r>
            <a:r>
              <a:rPr lang="ja-JP" altLang="ja-JP" sz="3600" dirty="0"/>
              <a:t>発症リスクが上がると考えられる。</a:t>
            </a:r>
          </a:p>
          <a:p>
            <a:endParaRPr kumimoji="1" lang="ja-JP" altLang="en-US" dirty="0"/>
          </a:p>
        </p:txBody>
      </p:sp>
      <p:sp>
        <p:nvSpPr>
          <p:cNvPr id="2" name="タイトル 1"/>
          <p:cNvSpPr>
            <a:spLocks noGrp="1"/>
          </p:cNvSpPr>
          <p:nvPr>
            <p:ph type="title"/>
          </p:nvPr>
        </p:nvSpPr>
        <p:spPr/>
        <p:txBody>
          <a:bodyPr>
            <a:normAutofit fontScale="90000"/>
          </a:bodyPr>
          <a:lstStyle/>
          <a:p>
            <a:r>
              <a:rPr lang="ja-JP" altLang="ja-JP" dirty="0"/>
              <a:t>アルツハイマー型認知症</a:t>
            </a:r>
            <a:br>
              <a:rPr lang="ja-JP" altLang="ja-JP" dirty="0"/>
            </a:br>
            <a:r>
              <a:rPr lang="ja-JP" altLang="en-US" dirty="0" smtClean="0"/>
              <a:t>の患者の睡眠</a:t>
            </a:r>
            <a:endParaRPr kumimoji="1" lang="ja-JP" altLang="en-US" dirty="0"/>
          </a:p>
        </p:txBody>
      </p:sp>
    </p:spTree>
    <p:extLst>
      <p:ext uri="{BB962C8B-B14F-4D97-AF65-F5344CB8AC3E}">
        <p14:creationId xmlns:p14="http://schemas.microsoft.com/office/powerpoint/2010/main" val="3176347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601797"/>
            <a:ext cx="8229600" cy="1489526"/>
          </a:xfrm>
        </p:spPr>
        <p:txBody>
          <a:bodyPr>
            <a:normAutofit/>
          </a:bodyPr>
          <a:lstStyle/>
          <a:p>
            <a:r>
              <a:rPr kumimoji="1" lang="ja-JP" altLang="en-US" dirty="0" smtClean="0"/>
              <a:t>アルツハイマー型認知症とアルツハイマー病は</a:t>
            </a:r>
            <a:r>
              <a:rPr lang="ja-JP" altLang="en-US" dirty="0" smtClean="0"/>
              <a:t>同じ</a:t>
            </a:r>
            <a:r>
              <a:rPr kumimoji="1" lang="ja-JP" altLang="en-US" dirty="0" smtClean="0"/>
              <a:t>？</a:t>
            </a:r>
            <a:endParaRPr kumimoji="1" lang="en-US" altLang="ja-JP" dirty="0" smtClean="0"/>
          </a:p>
          <a:p>
            <a:r>
              <a:rPr lang="ja-JP" altLang="en-US" dirty="0"/>
              <a:t>アルツハイマー型認知症って</a:t>
            </a:r>
            <a:r>
              <a:rPr lang="ja-JP" altLang="en-US" dirty="0" smtClean="0"/>
              <a:t>どうやってそう決めるの？</a:t>
            </a:r>
            <a:endParaRPr lang="en-US" altLang="ja-JP" dirty="0" smtClean="0"/>
          </a:p>
        </p:txBody>
      </p:sp>
      <p:sp>
        <p:nvSpPr>
          <p:cNvPr id="2" name="タイトル 1"/>
          <p:cNvSpPr>
            <a:spLocks noGrp="1"/>
          </p:cNvSpPr>
          <p:nvPr>
            <p:ph type="title"/>
          </p:nvPr>
        </p:nvSpPr>
        <p:spPr>
          <a:xfrm>
            <a:off x="457200" y="1029261"/>
            <a:ext cx="8229600" cy="1143000"/>
          </a:xfrm>
        </p:spPr>
        <p:txBody>
          <a:bodyPr>
            <a:normAutofit fontScale="90000"/>
          </a:bodyPr>
          <a:lstStyle/>
          <a:p>
            <a:r>
              <a:rPr kumimoji="1" lang="ja-JP" altLang="en-US" sz="3600" dirty="0" smtClean="0">
                <a:solidFill>
                  <a:schemeClr val="bg2">
                    <a:lumMod val="10000"/>
                  </a:schemeClr>
                </a:solidFill>
              </a:rPr>
              <a:t>アルツハイマー型認知症ってなに？</a:t>
            </a:r>
            <a:r>
              <a:rPr kumimoji="1" lang="en-US" altLang="ja-JP" sz="3600" dirty="0" smtClean="0">
                <a:solidFill>
                  <a:schemeClr val="bg2">
                    <a:lumMod val="10000"/>
                  </a:schemeClr>
                </a:solidFill>
              </a:rPr>
              <a:t/>
            </a:r>
            <a:br>
              <a:rPr kumimoji="1" lang="en-US" altLang="ja-JP" sz="3600" dirty="0" smtClean="0">
                <a:solidFill>
                  <a:schemeClr val="bg2">
                    <a:lumMod val="10000"/>
                  </a:schemeClr>
                </a:solidFill>
              </a:rPr>
            </a:br>
            <a:r>
              <a:rPr kumimoji="1" lang="en-US" altLang="ja-JP" sz="3600" dirty="0" smtClean="0">
                <a:solidFill>
                  <a:schemeClr val="bg2">
                    <a:lumMod val="10000"/>
                  </a:schemeClr>
                </a:solidFill>
              </a:rPr>
              <a:t/>
            </a:r>
            <a:br>
              <a:rPr kumimoji="1" lang="en-US" altLang="ja-JP" sz="3600" dirty="0" smtClean="0">
                <a:solidFill>
                  <a:schemeClr val="bg2">
                    <a:lumMod val="10000"/>
                  </a:schemeClr>
                </a:solidFill>
              </a:rPr>
            </a:br>
            <a:r>
              <a:rPr kumimoji="1" lang="ja-JP" altLang="en-US" sz="3600" dirty="0" smtClean="0">
                <a:solidFill>
                  <a:schemeClr val="bg2">
                    <a:lumMod val="10000"/>
                  </a:schemeClr>
                </a:solidFill>
              </a:rPr>
              <a:t>診断基準を知っていますか？</a:t>
            </a:r>
            <a:r>
              <a:rPr kumimoji="1" lang="en-US" altLang="ja-JP" dirty="0" smtClean="0"/>
              <a:t/>
            </a:r>
            <a:br>
              <a:rPr kumimoji="1" lang="en-US" altLang="ja-JP" dirty="0" smtClean="0"/>
            </a:br>
            <a:endParaRPr kumimoji="1" lang="ja-JP" altLang="en-US" dirty="0"/>
          </a:p>
        </p:txBody>
      </p:sp>
    </p:spTree>
    <p:extLst>
      <p:ext uri="{BB962C8B-B14F-4D97-AF65-F5344CB8AC3E}">
        <p14:creationId xmlns:p14="http://schemas.microsoft.com/office/powerpoint/2010/main" val="5878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ja-JP" dirty="0"/>
              <a:t>睡眠不足　不眠症対策は認知症予防にもよい。</a:t>
            </a:r>
          </a:p>
          <a:p>
            <a:r>
              <a:rPr lang="ja-JP" altLang="ja-JP" dirty="0"/>
              <a:t>せん妄と不眠はつながっている。病院でのせん妄は患者の高齢化、認知症患者の増加で増えている。</a:t>
            </a:r>
          </a:p>
          <a:p>
            <a:endParaRPr kumimoji="1" lang="ja-JP" altLang="en-US" dirty="0"/>
          </a:p>
        </p:txBody>
      </p:sp>
      <p:sp>
        <p:nvSpPr>
          <p:cNvPr id="2" name="タイトル 1"/>
          <p:cNvSpPr>
            <a:spLocks noGrp="1"/>
          </p:cNvSpPr>
          <p:nvPr>
            <p:ph type="title"/>
          </p:nvPr>
        </p:nvSpPr>
        <p:spPr/>
        <p:txBody>
          <a:bodyPr/>
          <a:lstStyle/>
          <a:p>
            <a:r>
              <a:rPr kumimoji="1" lang="ja-JP" altLang="en-US" dirty="0" smtClean="0"/>
              <a:t>不眠とせん妄</a:t>
            </a:r>
            <a:endParaRPr kumimoji="1" lang="ja-JP" altLang="en-US" dirty="0"/>
          </a:p>
        </p:txBody>
      </p:sp>
    </p:spTree>
    <p:extLst>
      <p:ext uri="{BB962C8B-B14F-4D97-AF65-F5344CB8AC3E}">
        <p14:creationId xmlns:p14="http://schemas.microsoft.com/office/powerpoint/2010/main" val="39674347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29051" y="1591056"/>
            <a:ext cx="7866691" cy="4958290"/>
          </a:xfrm>
        </p:spPr>
        <p:txBody>
          <a:bodyPr>
            <a:normAutofit fontScale="92500"/>
          </a:bodyPr>
          <a:lstStyle/>
          <a:p>
            <a:r>
              <a:rPr lang="ja-JP" altLang="ja-JP" sz="2800" dirty="0" smtClean="0">
                <a:solidFill>
                  <a:srgbClr val="021B2B"/>
                </a:solidFill>
              </a:rPr>
              <a:t>いつも</a:t>
            </a:r>
            <a:r>
              <a:rPr lang="ja-JP" altLang="ja-JP" sz="2800" dirty="0">
                <a:solidFill>
                  <a:srgbClr val="021B2B"/>
                </a:solidFill>
              </a:rPr>
              <a:t>と様子が違いますか</a:t>
            </a:r>
            <a:r>
              <a:rPr lang="ja-JP" altLang="ja-JP" sz="2800" dirty="0" smtClean="0">
                <a:solidFill>
                  <a:srgbClr val="021B2B"/>
                </a:solidFill>
              </a:rPr>
              <a:t>？</a:t>
            </a:r>
            <a:r>
              <a:rPr lang="ja-JP" altLang="en-US" sz="2800" dirty="0" smtClean="0">
                <a:solidFill>
                  <a:srgbClr val="021B2B"/>
                </a:solidFill>
              </a:rPr>
              <a:t>家族に確認しておく。</a:t>
            </a:r>
            <a:endParaRPr lang="ja-JP" altLang="ja-JP" sz="2800" dirty="0">
              <a:solidFill>
                <a:srgbClr val="021B2B"/>
              </a:solidFill>
            </a:endParaRPr>
          </a:p>
          <a:p>
            <a:r>
              <a:rPr lang="ja-JP" altLang="ja-JP" sz="2800" dirty="0">
                <a:solidFill>
                  <a:srgbClr val="021B2B"/>
                </a:solidFill>
              </a:rPr>
              <a:t>せん妄のリスク評価は多職種で行う必要がある。</a:t>
            </a:r>
          </a:p>
          <a:p>
            <a:r>
              <a:rPr lang="ja-JP" altLang="ja-JP" sz="2800" dirty="0">
                <a:solidFill>
                  <a:srgbClr val="021B2B"/>
                </a:solidFill>
              </a:rPr>
              <a:t>ガスターはせん妄を起こしやすい。</a:t>
            </a:r>
          </a:p>
          <a:p>
            <a:r>
              <a:rPr lang="ja-JP" altLang="ja-JP" sz="2800" dirty="0">
                <a:solidFill>
                  <a:srgbClr val="021B2B"/>
                </a:solidFill>
              </a:rPr>
              <a:t>補聴器をつけてもらう。ただし、</a:t>
            </a:r>
            <a:r>
              <a:rPr lang="en-US" altLang="ja-JP" sz="2800" dirty="0">
                <a:solidFill>
                  <a:srgbClr val="021B2B"/>
                </a:solidFill>
              </a:rPr>
              <a:t>ICU</a:t>
            </a:r>
            <a:r>
              <a:rPr lang="ja-JP" altLang="ja-JP" sz="2800" dirty="0">
                <a:solidFill>
                  <a:srgbClr val="021B2B"/>
                </a:solidFill>
              </a:rPr>
              <a:t>では耳栓の方が良いと言われている</a:t>
            </a:r>
          </a:p>
          <a:p>
            <a:r>
              <a:rPr lang="ja-JP" altLang="ja-JP" sz="2800" dirty="0">
                <a:solidFill>
                  <a:srgbClr val="021B2B"/>
                </a:solidFill>
              </a:rPr>
              <a:t>リハは夕方に入れるようにしておく。（疲れて眠気をさそう</a:t>
            </a:r>
            <a:r>
              <a:rPr lang="ja-JP" altLang="ja-JP" sz="2800" dirty="0" smtClean="0">
                <a:solidFill>
                  <a:srgbClr val="021B2B"/>
                </a:solidFill>
              </a:rPr>
              <a:t>）</a:t>
            </a:r>
            <a:endParaRPr lang="en-US" altLang="ja-JP" sz="2800" dirty="0" smtClean="0">
              <a:solidFill>
                <a:srgbClr val="021B2B"/>
              </a:solidFill>
            </a:endParaRPr>
          </a:p>
          <a:p>
            <a:r>
              <a:rPr lang="ja-JP" altLang="ja-JP" sz="2800" dirty="0">
                <a:solidFill>
                  <a:srgbClr val="021B2B"/>
                </a:solidFill>
              </a:rPr>
              <a:t>不眠のコントロールは予防的な手段が必要。前もって</a:t>
            </a:r>
            <a:r>
              <a:rPr lang="ja-JP" altLang="ja-JP" sz="2800" dirty="0" smtClean="0">
                <a:solidFill>
                  <a:srgbClr val="021B2B"/>
                </a:solidFill>
              </a:rPr>
              <a:t>不時</a:t>
            </a:r>
            <a:r>
              <a:rPr lang="ja-JP" altLang="ja-JP" sz="2800" dirty="0">
                <a:solidFill>
                  <a:srgbClr val="021B2B"/>
                </a:solidFill>
              </a:rPr>
              <a:t>指示を出しておく、ベンゾジアゼピン系は避ける。</a:t>
            </a:r>
          </a:p>
          <a:p>
            <a:r>
              <a:rPr lang="ja-JP" altLang="ja-JP" sz="2800" dirty="0">
                <a:solidFill>
                  <a:srgbClr val="021B2B"/>
                </a:solidFill>
              </a:rPr>
              <a:t>トラゾドンがオススメだが適応病名はないのでロゼレム</a:t>
            </a:r>
            <a:r>
              <a:rPr lang="ja-JP" altLang="en-US" sz="2800" dirty="0">
                <a:solidFill>
                  <a:srgbClr val="021B2B"/>
                </a:solidFill>
              </a:rPr>
              <a:t>　と</a:t>
            </a:r>
            <a:r>
              <a:rPr lang="ja-JP" altLang="ja-JP" sz="2800" dirty="0">
                <a:solidFill>
                  <a:srgbClr val="021B2B"/>
                </a:solidFill>
              </a:rPr>
              <a:t>ベルソムラが良い。</a:t>
            </a:r>
          </a:p>
          <a:p>
            <a:endParaRPr lang="ja-JP" altLang="ja-JP" dirty="0"/>
          </a:p>
          <a:p>
            <a:endParaRPr kumimoji="1" lang="ja-JP" altLang="en-US" dirty="0"/>
          </a:p>
        </p:txBody>
      </p:sp>
      <p:sp>
        <p:nvSpPr>
          <p:cNvPr id="2" name="タイトル 1"/>
          <p:cNvSpPr>
            <a:spLocks noGrp="1"/>
          </p:cNvSpPr>
          <p:nvPr>
            <p:ph type="title"/>
          </p:nvPr>
        </p:nvSpPr>
        <p:spPr/>
        <p:txBody>
          <a:bodyPr/>
          <a:lstStyle/>
          <a:p>
            <a:r>
              <a:rPr kumimoji="1" lang="ja-JP" altLang="en-US" dirty="0" smtClean="0"/>
              <a:t>せん妄対策</a:t>
            </a:r>
            <a:endParaRPr kumimoji="1" lang="ja-JP" altLang="en-US" dirty="0"/>
          </a:p>
        </p:txBody>
      </p:sp>
    </p:spTree>
    <p:extLst>
      <p:ext uri="{BB962C8B-B14F-4D97-AF65-F5344CB8AC3E}">
        <p14:creationId xmlns:p14="http://schemas.microsoft.com/office/powerpoint/2010/main" val="2407600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3371" y="2028763"/>
            <a:ext cx="4901544" cy="3450696"/>
          </a:xfrm>
        </p:spPr>
        <p:txBody>
          <a:bodyPr>
            <a:normAutofit fontScale="92500"/>
          </a:bodyPr>
          <a:lstStyle/>
          <a:p>
            <a:r>
              <a:rPr lang="ja-JP" altLang="ja-JP" dirty="0"/>
              <a:t>せん妄を３つに考える、火と薪と油</a:t>
            </a:r>
            <a:r>
              <a:rPr lang="ja-JP" altLang="ja-JP" dirty="0" smtClean="0"/>
              <a:t>。</a:t>
            </a:r>
            <a:endParaRPr lang="en-US" altLang="ja-JP" dirty="0" smtClean="0"/>
          </a:p>
          <a:p>
            <a:endParaRPr lang="ja-JP" altLang="ja-JP" dirty="0"/>
          </a:p>
          <a:p>
            <a:r>
              <a:rPr lang="ja-JP" altLang="ja-JP" dirty="0" smtClean="0"/>
              <a:t>手術</a:t>
            </a:r>
            <a:r>
              <a:rPr lang="ja-JP" altLang="ja-JP" dirty="0"/>
              <a:t>や</a:t>
            </a:r>
            <a:r>
              <a:rPr lang="ja-JP" altLang="ja-JP" dirty="0" smtClean="0"/>
              <a:t>薬</a:t>
            </a:r>
            <a:r>
              <a:rPr lang="ja-JP" altLang="en-US" dirty="0" smtClean="0"/>
              <a:t>（薪）</a:t>
            </a:r>
            <a:r>
              <a:rPr lang="ja-JP" altLang="ja-JP" dirty="0" smtClean="0"/>
              <a:t>に高齢</a:t>
            </a:r>
            <a:r>
              <a:rPr lang="ja-JP" altLang="en-US" dirty="0" smtClean="0"/>
              <a:t>（火）</a:t>
            </a:r>
            <a:r>
              <a:rPr lang="ja-JP" altLang="ja-JP" dirty="0" smtClean="0"/>
              <a:t>と</a:t>
            </a:r>
            <a:r>
              <a:rPr lang="ja-JP" altLang="ja-JP" dirty="0"/>
              <a:t>いう引き金があり火事になる、そこに身体的</a:t>
            </a:r>
            <a:r>
              <a:rPr lang="ja-JP" altLang="ja-JP" dirty="0" smtClean="0"/>
              <a:t>苦痛</a:t>
            </a:r>
            <a:r>
              <a:rPr lang="ja-JP" altLang="en-US" dirty="0" smtClean="0"/>
              <a:t>（油）</a:t>
            </a:r>
            <a:r>
              <a:rPr lang="ja-JP" altLang="ja-JP" dirty="0" smtClean="0"/>
              <a:t>が</a:t>
            </a:r>
            <a:r>
              <a:rPr lang="ja-JP" altLang="ja-JP" dirty="0"/>
              <a:t>あるとさらに促進させてしまう。なので消火活動は薬物療法だが、家族の介入や原因を取り除くことで消火させていく必要がある。</a:t>
            </a:r>
          </a:p>
          <a:p>
            <a:endParaRPr kumimoji="1" lang="ja-JP" altLang="en-US" dirty="0"/>
          </a:p>
        </p:txBody>
      </p:sp>
      <p:sp>
        <p:nvSpPr>
          <p:cNvPr id="2" name="タイトル 1"/>
          <p:cNvSpPr>
            <a:spLocks noGrp="1"/>
          </p:cNvSpPr>
          <p:nvPr>
            <p:ph type="title"/>
          </p:nvPr>
        </p:nvSpPr>
        <p:spPr/>
        <p:txBody>
          <a:bodyPr/>
          <a:lstStyle/>
          <a:p>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5874709" y="3355505"/>
            <a:ext cx="2967970" cy="2958675"/>
          </a:xfrm>
          <a:prstGeom prst="rect">
            <a:avLst/>
          </a:prstGeom>
          <a:noFill/>
          <a:ln>
            <a:noFill/>
          </a:ln>
        </p:spPr>
      </p:pic>
      <p:sp>
        <p:nvSpPr>
          <p:cNvPr id="6" name="テキスト ボックス 5"/>
          <p:cNvSpPr txBox="1"/>
          <p:nvPr/>
        </p:nvSpPr>
        <p:spPr>
          <a:xfrm>
            <a:off x="4938729" y="6208357"/>
            <a:ext cx="4009779" cy="923330"/>
          </a:xfrm>
          <a:prstGeom prst="rect">
            <a:avLst/>
          </a:prstGeom>
          <a:noFill/>
        </p:spPr>
        <p:txBody>
          <a:bodyPr wrap="square" rtlCol="0">
            <a:spAutoFit/>
          </a:bodyPr>
          <a:lstStyle/>
          <a:p>
            <a:r>
              <a:rPr lang="ja-JP" altLang="en-US" dirty="0"/>
              <a:t>井上 真一郎 </a:t>
            </a:r>
            <a:r>
              <a:rPr lang="ja-JP" altLang="en-US" dirty="0" smtClean="0"/>
              <a:t>先生</a:t>
            </a:r>
            <a:endParaRPr lang="ja-JP" altLang="en-US" dirty="0"/>
          </a:p>
          <a:p>
            <a:r>
              <a:rPr lang="ja-JP" altLang="en-US" dirty="0"/>
              <a:t>岡山大学病院 精神科</a:t>
            </a:r>
            <a:r>
              <a:rPr lang="ja-JP" altLang="en-US" dirty="0" smtClean="0"/>
              <a:t>神経科講義より</a:t>
            </a:r>
            <a:endParaRPr lang="ja-JP" altLang="en-US" dirty="0"/>
          </a:p>
          <a:p>
            <a:endParaRPr kumimoji="1" lang="ja-JP" altLang="en-US" dirty="0"/>
          </a:p>
        </p:txBody>
      </p:sp>
    </p:spTree>
    <p:extLst>
      <p:ext uri="{BB962C8B-B14F-4D97-AF65-F5344CB8AC3E}">
        <p14:creationId xmlns:p14="http://schemas.microsoft.com/office/powerpoint/2010/main" val="30814444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a:srcRect t="9571" b="9571"/>
          <a:stretch>
            <a:fillRect/>
          </a:stretch>
        </p:blipFill>
        <p:spPr>
          <a:xfrm>
            <a:off x="4569778" y="3788986"/>
            <a:ext cx="3611390" cy="2328249"/>
          </a:xfrm>
        </p:spPr>
      </p:pic>
      <p:sp>
        <p:nvSpPr>
          <p:cNvPr id="3" name="タイトル 2"/>
          <p:cNvSpPr>
            <a:spLocks noGrp="1"/>
          </p:cNvSpPr>
          <p:nvPr>
            <p:ph type="title"/>
          </p:nvPr>
        </p:nvSpPr>
        <p:spPr>
          <a:xfrm>
            <a:off x="1187646" y="279538"/>
            <a:ext cx="6761357" cy="1836948"/>
          </a:xfrm>
        </p:spPr>
        <p:txBody>
          <a:bodyPr>
            <a:normAutofit/>
          </a:bodyPr>
          <a:lstStyle/>
          <a:p>
            <a:r>
              <a:rPr kumimoji="1" lang="ja-JP" altLang="en-US" dirty="0" smtClean="0"/>
              <a:t>不眠・せん妄の治療</a:t>
            </a:r>
            <a:endParaRPr kumimoji="1" lang="ja-JP" altLang="en-US" dirty="0"/>
          </a:p>
        </p:txBody>
      </p:sp>
      <p:pic>
        <p:nvPicPr>
          <p:cNvPr id="4" name="図 3"/>
          <p:cNvPicPr/>
          <p:nvPr/>
        </p:nvPicPr>
        <p:blipFill>
          <a:blip r:embed="rId3">
            <a:extLst>
              <a:ext uri="{28A0092B-C50C-407E-A947-70E740481C1C}">
                <a14:useLocalDpi xmlns:a14="http://schemas.microsoft.com/office/drawing/2010/main" val="0"/>
              </a:ext>
            </a:extLst>
          </a:blip>
          <a:srcRect/>
          <a:stretch>
            <a:fillRect/>
          </a:stretch>
        </p:blipFill>
        <p:spPr bwMode="auto">
          <a:xfrm>
            <a:off x="636133" y="4044836"/>
            <a:ext cx="2275069" cy="1979975"/>
          </a:xfrm>
          <a:prstGeom prst="rect">
            <a:avLst/>
          </a:prstGeom>
          <a:noFill/>
          <a:ln>
            <a:noFill/>
          </a:ln>
        </p:spPr>
      </p:pic>
      <p:pic>
        <p:nvPicPr>
          <p:cNvPr id="6" name="図 5"/>
          <p:cNvPicPr/>
          <p:nvPr/>
        </p:nvPicPr>
        <p:blipFill>
          <a:blip r:embed="rId4">
            <a:extLst>
              <a:ext uri="{28A0092B-C50C-407E-A947-70E740481C1C}">
                <a14:useLocalDpi xmlns:a14="http://schemas.microsoft.com/office/drawing/2010/main" val="0"/>
              </a:ext>
            </a:extLst>
          </a:blip>
          <a:srcRect/>
          <a:stretch>
            <a:fillRect/>
          </a:stretch>
        </p:blipFill>
        <p:spPr bwMode="auto">
          <a:xfrm>
            <a:off x="1187646" y="2295968"/>
            <a:ext cx="1598054" cy="1419919"/>
          </a:xfrm>
          <a:prstGeom prst="rect">
            <a:avLst/>
          </a:prstGeom>
          <a:noFill/>
          <a:ln>
            <a:noFill/>
          </a:ln>
        </p:spPr>
      </p:pic>
      <p:sp>
        <p:nvSpPr>
          <p:cNvPr id="2" name="テキスト ボックス 1"/>
          <p:cNvSpPr txBox="1"/>
          <p:nvPr/>
        </p:nvSpPr>
        <p:spPr>
          <a:xfrm>
            <a:off x="3457111" y="1975704"/>
            <a:ext cx="5686889" cy="1815882"/>
          </a:xfrm>
          <a:prstGeom prst="rect">
            <a:avLst/>
          </a:prstGeom>
          <a:noFill/>
        </p:spPr>
        <p:txBody>
          <a:bodyPr wrap="square" rtlCol="0">
            <a:spAutoFit/>
          </a:bodyPr>
          <a:lstStyle/>
          <a:p>
            <a:r>
              <a:rPr lang="ja-JP" altLang="ja-JP" sz="2800" dirty="0"/>
              <a:t>日中眠気がなけれは</a:t>
            </a:r>
            <a:r>
              <a:rPr lang="en-US" altLang="ja-JP" sz="2800" dirty="0"/>
              <a:t>OK</a:t>
            </a:r>
            <a:endParaRPr lang="ja-JP" altLang="ja-JP" sz="2800" dirty="0"/>
          </a:p>
          <a:p>
            <a:pPr lvl="0"/>
            <a:r>
              <a:rPr lang="ja-JP" altLang="ja-JP" sz="2800" dirty="0" smtClean="0"/>
              <a:t>こだわり過ぎない</a:t>
            </a:r>
            <a:endParaRPr lang="en-US" altLang="ja-JP" sz="2800" dirty="0"/>
          </a:p>
          <a:p>
            <a:r>
              <a:rPr lang="ja-JP" altLang="ja-JP" sz="2800" dirty="0"/>
              <a:t>家族の対応が患者に影響を</a:t>
            </a:r>
            <a:r>
              <a:rPr lang="ja-JP" altLang="ja-JP" sz="2800" dirty="0" smtClean="0"/>
              <a:t>及ぼす</a:t>
            </a:r>
            <a:endParaRPr lang="ja-JP" altLang="ja-JP" sz="2800" dirty="0"/>
          </a:p>
          <a:p>
            <a:endParaRPr kumimoji="1" lang="ja-JP" altLang="en-US" sz="2800" dirty="0"/>
          </a:p>
        </p:txBody>
      </p:sp>
      <p:sp>
        <p:nvSpPr>
          <p:cNvPr id="7" name="テキスト ボックス 6"/>
          <p:cNvSpPr txBox="1"/>
          <p:nvPr/>
        </p:nvSpPr>
        <p:spPr>
          <a:xfrm>
            <a:off x="447991" y="6024926"/>
            <a:ext cx="2608406" cy="923330"/>
          </a:xfrm>
          <a:prstGeom prst="rect">
            <a:avLst/>
          </a:prstGeom>
          <a:noFill/>
        </p:spPr>
        <p:txBody>
          <a:bodyPr wrap="none" rtlCol="0">
            <a:spAutoFit/>
          </a:bodyPr>
          <a:lstStyle/>
          <a:p>
            <a:pPr lvl="0"/>
            <a:r>
              <a:rPr lang="ja-JP" altLang="ja-JP" dirty="0"/>
              <a:t>同じ時間に毎日起床する</a:t>
            </a:r>
          </a:p>
          <a:p>
            <a:pPr lvl="0"/>
            <a:r>
              <a:rPr lang="ja-JP" altLang="ja-JP" dirty="0"/>
              <a:t>光の利用が良い</a:t>
            </a:r>
            <a:endParaRPr lang="en-US" altLang="ja-JP" dirty="0"/>
          </a:p>
          <a:p>
            <a:endParaRPr kumimoji="1" lang="ja-JP" altLang="en-US" dirty="0"/>
          </a:p>
        </p:txBody>
      </p:sp>
      <p:sp>
        <p:nvSpPr>
          <p:cNvPr id="8" name="テキスト ボックス 7"/>
          <p:cNvSpPr txBox="1"/>
          <p:nvPr/>
        </p:nvSpPr>
        <p:spPr>
          <a:xfrm>
            <a:off x="4569778" y="6282372"/>
            <a:ext cx="3698448" cy="369332"/>
          </a:xfrm>
          <a:prstGeom prst="rect">
            <a:avLst/>
          </a:prstGeom>
          <a:noFill/>
        </p:spPr>
        <p:txBody>
          <a:bodyPr wrap="none" rtlCol="0">
            <a:spAutoFit/>
          </a:bodyPr>
          <a:lstStyle/>
          <a:p>
            <a:r>
              <a:rPr lang="ja-JP" altLang="ja-JP" dirty="0"/>
              <a:t>ぬるめの半身浴や軽めの運動も良い</a:t>
            </a:r>
            <a:endParaRPr kumimoji="1" lang="ja-JP" altLang="en-US" dirty="0"/>
          </a:p>
        </p:txBody>
      </p:sp>
      <p:sp>
        <p:nvSpPr>
          <p:cNvPr id="9" name="テキスト ボックス 8"/>
          <p:cNvSpPr txBox="1"/>
          <p:nvPr/>
        </p:nvSpPr>
        <p:spPr>
          <a:xfrm>
            <a:off x="307817" y="1793320"/>
            <a:ext cx="2878839" cy="646331"/>
          </a:xfrm>
          <a:prstGeom prst="rect">
            <a:avLst/>
          </a:prstGeom>
          <a:noFill/>
        </p:spPr>
        <p:txBody>
          <a:bodyPr wrap="square" rtlCol="0">
            <a:spAutoFit/>
          </a:bodyPr>
          <a:lstStyle/>
          <a:p>
            <a:pPr lvl="0"/>
            <a:r>
              <a:rPr lang="ja-JP" altLang="ja-JP" dirty="0"/>
              <a:t>音楽、香り、筋弛緩</a:t>
            </a:r>
            <a:r>
              <a:rPr lang="ja-JP" altLang="ja-JP" dirty="0" smtClean="0"/>
              <a:t>トレーニング</a:t>
            </a:r>
            <a:endParaRPr kumimoji="1" lang="ja-JP" altLang="en-US" dirty="0"/>
          </a:p>
        </p:txBody>
      </p:sp>
      <p:sp>
        <p:nvSpPr>
          <p:cNvPr id="10"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3"/>
          <p:cNvSpPr>
            <a:spLocks noChangeArrowheads="1"/>
          </p:cNvSpPr>
          <p:nvPr/>
        </p:nvSpPr>
        <p:spPr bwMode="auto">
          <a:xfrm>
            <a:off x="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 name="Rectangle 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3" name="Rectangle 6"/>
          <p:cNvSpPr>
            <a:spLocks noChangeArrowheads="1"/>
          </p:cNvSpPr>
          <p:nvPr/>
        </p:nvSpPr>
        <p:spPr bwMode="auto">
          <a:xfrm>
            <a:off x="152400" y="3657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41230846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351216963"/>
              </p:ext>
            </p:extLst>
          </p:nvPr>
        </p:nvGraphicFramePr>
        <p:xfrm>
          <a:off x="305732" y="-105824"/>
          <a:ext cx="8419358" cy="7113742"/>
        </p:xfrm>
        <a:graphic>
          <a:graphicData uri="http://schemas.openxmlformats.org/presentationml/2006/ole">
            <mc:AlternateContent xmlns:mc="http://schemas.openxmlformats.org/markup-compatibility/2006">
              <mc:Choice xmlns:v="urn:schemas-microsoft-com:vml" Requires="v">
                <p:oleObj spid="_x0000_s3180" name="文書" r:id="rId4" imgW="5397500" imgH="10922000" progId="Word.Document.12">
                  <p:embed/>
                </p:oleObj>
              </mc:Choice>
              <mc:Fallback>
                <p:oleObj name="文書" r:id="rId4" imgW="5397500" imgH="10922000" progId="Word.Document.12">
                  <p:embed/>
                  <p:pic>
                    <p:nvPicPr>
                      <p:cNvPr id="0" name=""/>
                      <p:cNvPicPr/>
                      <p:nvPr/>
                    </p:nvPicPr>
                    <p:blipFill>
                      <a:blip r:embed="rId5"/>
                      <a:stretch>
                        <a:fillRect/>
                      </a:stretch>
                    </p:blipFill>
                    <p:spPr>
                      <a:xfrm>
                        <a:off x="305732" y="-105824"/>
                        <a:ext cx="8419358" cy="7113742"/>
                      </a:xfrm>
                      <a:prstGeom prst="rect">
                        <a:avLst/>
                      </a:prstGeom>
                    </p:spPr>
                  </p:pic>
                </p:oleObj>
              </mc:Fallback>
            </mc:AlternateContent>
          </a:graphicData>
        </a:graphic>
      </p:graphicFrame>
      <p:sp>
        <p:nvSpPr>
          <p:cNvPr id="3" name="テキスト ボックス 2"/>
          <p:cNvSpPr txBox="1"/>
          <p:nvPr/>
        </p:nvSpPr>
        <p:spPr>
          <a:xfrm>
            <a:off x="6820152" y="4265152"/>
            <a:ext cx="1681520" cy="923330"/>
          </a:xfrm>
          <a:prstGeom prst="rect">
            <a:avLst/>
          </a:prstGeom>
          <a:noFill/>
        </p:spPr>
        <p:txBody>
          <a:bodyPr wrap="square" rtlCol="0">
            <a:spAutoFit/>
          </a:bodyPr>
          <a:lstStyle/>
          <a:p>
            <a:r>
              <a:rPr lang="ja-JP" altLang="en-US" dirty="0" smtClean="0"/>
              <a:t>修正できる可能性あるもの</a:t>
            </a:r>
            <a:endParaRPr lang="en-US" altLang="ja-JP" dirty="0" smtClean="0"/>
          </a:p>
          <a:p>
            <a:r>
              <a:rPr kumimoji="1" lang="ja-JP" altLang="en-US" dirty="0" smtClean="0"/>
              <a:t>３５％</a:t>
            </a:r>
            <a:endParaRPr kumimoji="1" lang="ja-JP" altLang="en-US" dirty="0"/>
          </a:p>
        </p:txBody>
      </p:sp>
      <p:sp>
        <p:nvSpPr>
          <p:cNvPr id="4" name="テキスト ボックス 3"/>
          <p:cNvSpPr txBox="1"/>
          <p:nvPr/>
        </p:nvSpPr>
        <p:spPr>
          <a:xfrm>
            <a:off x="2104840" y="1637863"/>
            <a:ext cx="1919516" cy="369332"/>
          </a:xfrm>
          <a:prstGeom prst="rect">
            <a:avLst/>
          </a:prstGeom>
          <a:noFill/>
        </p:spPr>
        <p:txBody>
          <a:bodyPr wrap="none" rtlCol="0">
            <a:spAutoFit/>
          </a:bodyPr>
          <a:lstStyle/>
          <a:p>
            <a:r>
              <a:rPr kumimoji="1" lang="ja-JP" altLang="en-US" dirty="0" smtClean="0"/>
              <a:t>教育の不十分８％</a:t>
            </a:r>
            <a:endParaRPr kumimoji="1" lang="ja-JP" altLang="en-US" dirty="0"/>
          </a:p>
        </p:txBody>
      </p:sp>
      <p:sp>
        <p:nvSpPr>
          <p:cNvPr id="8" name="テキスト ボックス 7"/>
          <p:cNvSpPr txBox="1"/>
          <p:nvPr/>
        </p:nvSpPr>
        <p:spPr>
          <a:xfrm>
            <a:off x="3198417" y="599671"/>
            <a:ext cx="877163" cy="369332"/>
          </a:xfrm>
          <a:prstGeom prst="rect">
            <a:avLst/>
          </a:prstGeom>
          <a:noFill/>
        </p:spPr>
        <p:txBody>
          <a:bodyPr wrap="none" rtlCol="0">
            <a:spAutoFit/>
          </a:bodyPr>
          <a:lstStyle/>
          <a:p>
            <a:r>
              <a:rPr lang="ja-JP" altLang="en-US" dirty="0" smtClean="0"/>
              <a:t>遺伝子</a:t>
            </a:r>
            <a:endParaRPr kumimoji="1" lang="ja-JP" altLang="en-US" dirty="0"/>
          </a:p>
        </p:txBody>
      </p:sp>
      <p:sp>
        <p:nvSpPr>
          <p:cNvPr id="9" name="テキスト ボックス 8"/>
          <p:cNvSpPr txBox="1"/>
          <p:nvPr/>
        </p:nvSpPr>
        <p:spPr>
          <a:xfrm>
            <a:off x="4997524" y="1654447"/>
            <a:ext cx="3503784" cy="369332"/>
          </a:xfrm>
          <a:prstGeom prst="rect">
            <a:avLst/>
          </a:prstGeom>
          <a:noFill/>
        </p:spPr>
        <p:txBody>
          <a:bodyPr wrap="none" rtlCol="0">
            <a:spAutoFit/>
          </a:bodyPr>
          <a:lstStyle/>
          <a:p>
            <a:r>
              <a:rPr kumimoji="1" lang="ja-JP" altLang="en-US" dirty="0" smtClean="0"/>
              <a:t>難聴９％　　高血圧２％　　肥満１％</a:t>
            </a:r>
            <a:endParaRPr kumimoji="1" lang="ja-JP" altLang="en-US" dirty="0"/>
          </a:p>
        </p:txBody>
      </p:sp>
      <p:sp>
        <p:nvSpPr>
          <p:cNvPr id="10" name="テキスト ボックス 9"/>
          <p:cNvSpPr txBox="1"/>
          <p:nvPr/>
        </p:nvSpPr>
        <p:spPr>
          <a:xfrm>
            <a:off x="4232458" y="1154042"/>
            <a:ext cx="4958577" cy="276999"/>
          </a:xfrm>
          <a:prstGeom prst="rect">
            <a:avLst/>
          </a:prstGeom>
          <a:noFill/>
        </p:spPr>
        <p:txBody>
          <a:bodyPr wrap="square" rtlCol="0">
            <a:spAutoFit/>
          </a:bodyPr>
          <a:lstStyle/>
          <a:p>
            <a:r>
              <a:rPr kumimoji="1" lang="ja-JP" altLang="en-US" sz="1200" dirty="0" smtClean="0"/>
              <a:t>もしこの因子が除外されたら減少する新しい認知症の患者数の％</a:t>
            </a:r>
            <a:endParaRPr kumimoji="1" lang="ja-JP" altLang="en-US" sz="1200" dirty="0"/>
          </a:p>
        </p:txBody>
      </p:sp>
      <p:sp>
        <p:nvSpPr>
          <p:cNvPr id="11" name="テキスト ボックス 10"/>
          <p:cNvSpPr txBox="1"/>
          <p:nvPr/>
        </p:nvSpPr>
        <p:spPr>
          <a:xfrm>
            <a:off x="1281051" y="3292310"/>
            <a:ext cx="3210842" cy="646331"/>
          </a:xfrm>
          <a:prstGeom prst="rect">
            <a:avLst/>
          </a:prstGeom>
          <a:noFill/>
        </p:spPr>
        <p:txBody>
          <a:bodyPr wrap="square" rtlCol="0">
            <a:spAutoFit/>
          </a:bodyPr>
          <a:lstStyle/>
          <a:p>
            <a:r>
              <a:rPr kumimoji="1" lang="ja-JP" altLang="en-US" dirty="0" smtClean="0"/>
              <a:t>喫煙５％、鬱４％、運動不足３％、社会的孤立２％、糖尿病１％</a:t>
            </a:r>
            <a:endParaRPr kumimoji="1" lang="ja-JP" altLang="en-US" dirty="0"/>
          </a:p>
        </p:txBody>
      </p:sp>
    </p:spTree>
    <p:extLst>
      <p:ext uri="{BB962C8B-B14F-4D97-AF65-F5344CB8AC3E}">
        <p14:creationId xmlns:p14="http://schemas.microsoft.com/office/powerpoint/2010/main" val="303125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ja-JP" altLang="en-US" dirty="0" smtClean="0"/>
              <a:t>アルツハイマー病：根底にある</a:t>
            </a:r>
            <a:r>
              <a:rPr kumimoji="1" lang="ja-JP" altLang="en-US" dirty="0" smtClean="0">
                <a:solidFill>
                  <a:srgbClr val="FF0000"/>
                </a:solidFill>
              </a:rPr>
              <a:t>病態生理学的</a:t>
            </a:r>
            <a:r>
              <a:rPr kumimoji="1" lang="ja-JP" altLang="en-US" dirty="0" smtClean="0"/>
              <a:t>過程を包含する用語として定義される。</a:t>
            </a:r>
            <a:endParaRPr kumimoji="1" lang="en-US" altLang="ja-JP" dirty="0" smtClean="0"/>
          </a:p>
          <a:p>
            <a:endParaRPr kumimoji="1" lang="en-US" altLang="ja-JP" dirty="0" smtClean="0"/>
          </a:p>
          <a:p>
            <a:r>
              <a:rPr lang="ja-JP" altLang="en-US" dirty="0" smtClean="0"/>
              <a:t>アルツハイマー型認知症：アルツハイマー病による認知症を示す</a:t>
            </a:r>
            <a:r>
              <a:rPr lang="ja-JP" altLang="en-US" dirty="0" smtClean="0">
                <a:solidFill>
                  <a:srgbClr val="FF0000"/>
                </a:solidFill>
              </a:rPr>
              <a:t>臨床状態</a:t>
            </a:r>
            <a:r>
              <a:rPr lang="ja-JP" altLang="en-US" dirty="0" smtClean="0"/>
              <a:t>をアルツハイマー型認知症とする。</a:t>
            </a:r>
            <a:endParaRPr kumimoji="1" lang="ja-JP" altLang="en-US" dirty="0"/>
          </a:p>
        </p:txBody>
      </p:sp>
      <p:sp>
        <p:nvSpPr>
          <p:cNvPr id="2" name="タイトル 1"/>
          <p:cNvSpPr>
            <a:spLocks noGrp="1"/>
          </p:cNvSpPr>
          <p:nvPr>
            <p:ph type="title"/>
          </p:nvPr>
        </p:nvSpPr>
        <p:spPr/>
        <p:txBody>
          <a:bodyPr/>
          <a:lstStyle/>
          <a:p>
            <a:r>
              <a:rPr kumimoji="1" lang="en-US" altLang="ja-JP" dirty="0" smtClean="0"/>
              <a:t>2017</a:t>
            </a:r>
            <a:r>
              <a:rPr kumimoji="1" lang="ja-JP" altLang="en-US" dirty="0" smtClean="0"/>
              <a:t>年ガイドラインにおける定義</a:t>
            </a:r>
            <a:endParaRPr kumimoji="1" lang="ja-JP" altLang="en-US" dirty="0"/>
          </a:p>
        </p:txBody>
      </p:sp>
    </p:spTree>
    <p:extLst>
      <p:ext uri="{BB962C8B-B14F-4D97-AF65-F5344CB8AC3E}">
        <p14:creationId xmlns:p14="http://schemas.microsoft.com/office/powerpoint/2010/main" val="1081250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964706"/>
            <a:ext cx="8229600" cy="2974205"/>
          </a:xfrm>
        </p:spPr>
        <p:txBody>
          <a:bodyPr/>
          <a:lstStyle/>
          <a:p>
            <a:r>
              <a:rPr kumimoji="1" lang="ja-JP" altLang="en-US" sz="3600" dirty="0" smtClean="0"/>
              <a:t>脳の萎縮と老人斑、神経原線維変化</a:t>
            </a:r>
            <a:endParaRPr lang="en-US" altLang="ja-JP" sz="3600" dirty="0" smtClean="0"/>
          </a:p>
          <a:p>
            <a:endParaRPr kumimoji="1" lang="en-US" altLang="ja-JP" dirty="0" smtClean="0"/>
          </a:p>
        </p:txBody>
      </p:sp>
      <p:sp>
        <p:nvSpPr>
          <p:cNvPr id="2" name="タイトル 1"/>
          <p:cNvSpPr>
            <a:spLocks noGrp="1"/>
          </p:cNvSpPr>
          <p:nvPr>
            <p:ph type="title"/>
          </p:nvPr>
        </p:nvSpPr>
        <p:spPr/>
        <p:txBody>
          <a:bodyPr/>
          <a:lstStyle/>
          <a:p>
            <a:r>
              <a:rPr kumimoji="1" lang="ja-JP" altLang="en-US" dirty="0" smtClean="0"/>
              <a:t>アルツハイマー病の病理</a:t>
            </a:r>
            <a:endParaRPr kumimoji="1" lang="ja-JP" altLang="en-US" dirty="0"/>
          </a:p>
        </p:txBody>
      </p:sp>
      <p:sp>
        <p:nvSpPr>
          <p:cNvPr id="4" name="正方形/長方形 3"/>
          <p:cNvSpPr/>
          <p:nvPr/>
        </p:nvSpPr>
        <p:spPr>
          <a:xfrm>
            <a:off x="986375" y="2692500"/>
            <a:ext cx="6868557" cy="3416320"/>
          </a:xfrm>
          <a:prstGeom prst="rect">
            <a:avLst/>
          </a:prstGeom>
        </p:spPr>
        <p:txBody>
          <a:bodyPr wrap="square">
            <a:spAutoFit/>
          </a:bodyPr>
          <a:lstStyle/>
          <a:p>
            <a:r>
              <a:rPr lang="ja-JP" altLang="en-US" sz="2400" dirty="0"/>
              <a:t>アルツハイマー病は、</a:t>
            </a:r>
            <a:r>
              <a:rPr lang="en-US" altLang="ja-JP" sz="2400" dirty="0"/>
              <a:t>1906</a:t>
            </a:r>
            <a:r>
              <a:rPr lang="ja-JP" altLang="en-US" sz="2400" dirty="0"/>
              <a:t>年にドイツの精神医</a:t>
            </a:r>
            <a:r>
              <a:rPr lang="ja-JP" altLang="en-US" sz="2400" dirty="0" smtClean="0"/>
              <a:t>学者アロイス　アルツハイマーによって初めて報告された。当時は、認知症のほとんどは梅毒によると考えられていたが、初老期に発症し進行性に記憶障害と妄想を主徴とした認知症を呈し、老人斑と神経原繊維変化を認めた女性患者の病気をアルツハイマー病とした。</a:t>
            </a:r>
            <a:endParaRPr lang="en-US" altLang="ja-JP" sz="2400" dirty="0" smtClean="0"/>
          </a:p>
          <a:p>
            <a:r>
              <a:rPr lang="en-US" altLang="ja-JP" sz="2400" dirty="0" smtClean="0"/>
              <a:t>2012</a:t>
            </a:r>
            <a:r>
              <a:rPr lang="ja-JP" altLang="en-US" sz="2400" dirty="0" smtClean="0"/>
              <a:t>年には病理スライドの再発見に伴い遺伝子検査が施行され家族性アルツハイマー病の原因遺伝子</a:t>
            </a:r>
            <a:r>
              <a:rPr lang="en-US" altLang="ja-JP" sz="2400" dirty="0" smtClean="0"/>
              <a:t>PSEN11</a:t>
            </a:r>
            <a:r>
              <a:rPr lang="ja-JP" altLang="en-US" sz="2400" dirty="0" smtClean="0"/>
              <a:t>変異の保因者であったことが判明している。</a:t>
            </a:r>
            <a:endParaRPr lang="ja-JP" altLang="en-US" sz="2400" dirty="0">
              <a:hlinkClick r:id="rId3"/>
            </a:endParaRPr>
          </a:p>
        </p:txBody>
      </p:sp>
    </p:spTree>
    <p:extLst>
      <p:ext uri="{BB962C8B-B14F-4D97-AF65-F5344CB8AC3E}">
        <p14:creationId xmlns:p14="http://schemas.microsoft.com/office/powerpoint/2010/main" val="40217597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30542</TotalTime>
  <Words>3516</Words>
  <Application>Microsoft Office PowerPoint</Application>
  <PresentationFormat>画面に合わせる (4:3)</PresentationFormat>
  <Paragraphs>584</Paragraphs>
  <Slides>74</Slides>
  <Notes>3</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74</vt:i4>
      </vt:variant>
    </vt:vector>
  </HeadingPairs>
  <TitlesOfParts>
    <vt:vector size="77" baseType="lpstr">
      <vt:lpstr>ウェーブ</vt:lpstr>
      <vt:lpstr>文書</vt:lpstr>
      <vt:lpstr>Image</vt:lpstr>
      <vt:lpstr>認知症の治療 認知症ガイドライン２０１７と 認知症学会２０１８に参加して </vt:lpstr>
      <vt:lpstr>今日のお話しの基本は 2017年の認知症疾患診療ガイドラインです。</vt:lpstr>
      <vt:lpstr>認知症って何でしょうか？</vt:lpstr>
      <vt:lpstr>認知症の患者さんに使用する評価尺度</vt:lpstr>
      <vt:lpstr>認知症患者さんに使う画像診断</vt:lpstr>
      <vt:lpstr>認知症の種類と頻度</vt:lpstr>
      <vt:lpstr>アルツハイマー型認知症ってなに？  診断基準を知っていますか？ </vt:lpstr>
      <vt:lpstr>2017年ガイドラインにおける定義</vt:lpstr>
      <vt:lpstr>アルツハイマー病の病理</vt:lpstr>
      <vt:lpstr>アルツハイマー病の病理</vt:lpstr>
      <vt:lpstr>アミロイドβとタウ蛋白</vt:lpstr>
      <vt:lpstr>DSM-5におけるアルツハイマー型認知症 (major neurocognitive disorder due to Alzheimer disease)の診断基準 </vt:lpstr>
      <vt:lpstr>アルツハイマー型認知症のCT/ＭＲＩ</vt:lpstr>
      <vt:lpstr> アルツハイマー型認知症の血流低下 </vt:lpstr>
      <vt:lpstr>アミロイド仮説</vt:lpstr>
      <vt:lpstr>ADの病態とバイオマーカー、治療</vt:lpstr>
      <vt:lpstr>血管性認知症（VaD) Vascular Dementia  認知低下と付随する神経所見がある</vt:lpstr>
      <vt:lpstr>血管性認知症の画像</vt:lpstr>
      <vt:lpstr>血管性認知症（VaD) Vascular Dementia</vt:lpstr>
      <vt:lpstr>高齢者のVaD</vt:lpstr>
      <vt:lpstr>脳血管障害にならないため、再発しないための予防処置が重要。</vt:lpstr>
      <vt:lpstr>VaD に対する治療</vt:lpstr>
      <vt:lpstr>これからの心房細動のターゲットは 認知症</vt:lpstr>
      <vt:lpstr>血管性認知症の危険因子</vt:lpstr>
      <vt:lpstr>レビー小体型認知症（DLB）の 病理と症状</vt:lpstr>
      <vt:lpstr>レビー小体型認知症（DLB）の臨床症状（2017年改訂版） </vt:lpstr>
      <vt:lpstr>レビー小体型認知症（DLB）のバイオマーカー（2017年改訂版）    </vt:lpstr>
      <vt:lpstr>PowerPoint プレゼンテーション</vt:lpstr>
      <vt:lpstr>PowerPoint プレゼンテーション</vt:lpstr>
      <vt:lpstr>DLBの画像所見</vt:lpstr>
      <vt:lpstr>DAT MIBG, SPECT, MRIどれがレビー小体型認知症で一番わかりやすいか？</vt:lpstr>
      <vt:lpstr>DLBの入院時診断名</vt:lpstr>
      <vt:lpstr>レビー小体型認知症の治療時の注意点</vt:lpstr>
      <vt:lpstr>前頭側頭型認知症</vt:lpstr>
      <vt:lpstr>FTLDの診断基準と臨床分類</vt:lpstr>
      <vt:lpstr>PowerPoint プレゼンテーション</vt:lpstr>
      <vt:lpstr>常同行動とその対応</vt:lpstr>
      <vt:lpstr>PowerPoint プレゼンテーション</vt:lpstr>
      <vt:lpstr>治療可能な認知障害</vt:lpstr>
      <vt:lpstr>認知症と診断されたら。介入とサポート</vt:lpstr>
      <vt:lpstr> 中核症状と周辺症状 </vt:lpstr>
      <vt:lpstr>認知症の症状と要因・誘引の理解</vt:lpstr>
      <vt:lpstr>認知症の人に対する対応の基本</vt:lpstr>
      <vt:lpstr>アルツハイマー型認知症の悪化 </vt:lpstr>
      <vt:lpstr>悪化予防と改善を目指すには？</vt:lpstr>
      <vt:lpstr>認知症の人に対して</vt:lpstr>
      <vt:lpstr>認知症と診断されたら話しておく</vt:lpstr>
      <vt:lpstr>妄想や幻覚に対して</vt:lpstr>
      <vt:lpstr>認知症における障害モデルと患者・家族指導への応用例</vt:lpstr>
      <vt:lpstr>認知症の治療</vt:lpstr>
      <vt:lpstr>認知症の非薬物療法</vt:lpstr>
      <vt:lpstr>各症状に対する非薬物療法</vt:lpstr>
      <vt:lpstr>運動療法</vt:lpstr>
      <vt:lpstr>＜認知症リハビリの5原則＞</vt:lpstr>
      <vt:lpstr>認知症とリハビリテーション</vt:lpstr>
      <vt:lpstr>PowerPoint プレゼンテーション</vt:lpstr>
      <vt:lpstr>タクティールケア・マッサージ</vt:lpstr>
      <vt:lpstr>認知症の薬物治療フローチャート</vt:lpstr>
      <vt:lpstr>認知症の薬物療法</vt:lpstr>
      <vt:lpstr> アルツハイマー型認知症には治療薬がある </vt:lpstr>
      <vt:lpstr>認知症の治療薬</vt:lpstr>
      <vt:lpstr>メマリーと脳血管疾患</vt:lpstr>
      <vt:lpstr>メマリーが効果を期待できる病態</vt:lpstr>
      <vt:lpstr>周辺症状に対する薬物療法</vt:lpstr>
      <vt:lpstr>当院回復期病棟でのメマリーの成果</vt:lpstr>
      <vt:lpstr>認知症と睡眠障害</vt:lpstr>
      <vt:lpstr>レム睡眠が長いと次のノンレム睡眠の質を高める   </vt:lpstr>
      <vt:lpstr>RBD：REM sleep Behaviour Disorder </vt:lpstr>
      <vt:lpstr>アルツハイマー型認知症 の患者の睡眠</vt:lpstr>
      <vt:lpstr>不眠とせん妄</vt:lpstr>
      <vt:lpstr>せん妄対策</vt:lpstr>
      <vt:lpstr>PowerPoint プレゼンテーション</vt:lpstr>
      <vt:lpstr>不眠・せん妄の治療</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認知症</dc:title>
  <dc:creator>Miwa Nakagawa</dc:creator>
  <cp:lastModifiedBy>Windows ユーザー</cp:lastModifiedBy>
  <cp:revision>102</cp:revision>
  <dcterms:created xsi:type="dcterms:W3CDTF">2018-10-15T14:44:18Z</dcterms:created>
  <dcterms:modified xsi:type="dcterms:W3CDTF">2019-09-04T03:02:18Z</dcterms:modified>
</cp:coreProperties>
</file>