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320" r:id="rId3"/>
    <p:sldId id="322" r:id="rId4"/>
    <p:sldId id="321" r:id="rId5"/>
    <p:sldId id="310" r:id="rId6"/>
    <p:sldId id="339" r:id="rId7"/>
    <p:sldId id="337" r:id="rId8"/>
    <p:sldId id="270" r:id="rId9"/>
    <p:sldId id="301" r:id="rId10"/>
    <p:sldId id="312" r:id="rId11"/>
    <p:sldId id="271" r:id="rId12"/>
    <p:sldId id="344" r:id="rId13"/>
    <p:sldId id="314" r:id="rId14"/>
    <p:sldId id="333" r:id="rId15"/>
    <p:sldId id="340" r:id="rId16"/>
    <p:sldId id="342" r:id="rId17"/>
  </p:sldIdLst>
  <p:sldSz cx="9144000" cy="6858000" type="screen4x3"/>
  <p:notesSz cx="9869488" cy="673576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78" autoAdjust="0"/>
    <p:restoredTop sz="87252" autoAdjust="0"/>
  </p:normalViewPr>
  <p:slideViewPr>
    <p:cSldViewPr>
      <p:cViewPr varScale="1">
        <p:scale>
          <a:sx n="93" d="100"/>
          <a:sy n="93" d="100"/>
        </p:scale>
        <p:origin x="40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277631" cy="3380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589531" y="0"/>
            <a:ext cx="4277630" cy="3380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BB89FA-009A-498B-A17B-A520B0CA8924}" type="datetimeFigureOut">
              <a:rPr kumimoji="1" lang="ja-JP" altLang="en-US" smtClean="0"/>
              <a:t>2019/9/25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2" y="6397729"/>
            <a:ext cx="4277631" cy="3380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589531" y="6397729"/>
            <a:ext cx="4277630" cy="3380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715D77-C2BE-415F-BEAA-FE8FBEE5F9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00358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277631" cy="3380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589531" y="0"/>
            <a:ext cx="4277630" cy="3380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FE76CE-190D-4883-965B-1FED53027D9B}" type="datetimeFigureOut">
              <a:rPr kumimoji="1" lang="ja-JP" altLang="en-US" smtClean="0"/>
              <a:t>2019/9/25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419475" y="841375"/>
            <a:ext cx="3030538" cy="2273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86252" y="3241663"/>
            <a:ext cx="7896986" cy="265226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2" y="6397729"/>
            <a:ext cx="4277631" cy="3380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589531" y="6397729"/>
            <a:ext cx="4277630" cy="3380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3710B0-DE31-43A1-84E3-B3E2233760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2515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710B0-DE31-43A1-84E3-B3E223376076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9756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A70B5-3877-40D7-BA4A-CF7E5C4E11E1}" type="datetimeFigureOut">
              <a:rPr kumimoji="1" lang="ja-JP" altLang="en-US" smtClean="0"/>
              <a:pPr/>
              <a:t>2019/9/25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D342F-185E-4135-91F2-ABA32B08AED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A70B5-3877-40D7-BA4A-CF7E5C4E11E1}" type="datetimeFigureOut">
              <a:rPr kumimoji="1" lang="ja-JP" altLang="en-US" smtClean="0"/>
              <a:pPr/>
              <a:t>2019/9/25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D342F-185E-4135-91F2-ABA32B08AED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A70B5-3877-40D7-BA4A-CF7E5C4E11E1}" type="datetimeFigureOut">
              <a:rPr kumimoji="1" lang="ja-JP" altLang="en-US" smtClean="0"/>
              <a:pPr/>
              <a:t>2019/9/25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D342F-185E-4135-91F2-ABA32B08AED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A70B5-3877-40D7-BA4A-CF7E5C4E11E1}" type="datetimeFigureOut">
              <a:rPr kumimoji="1" lang="ja-JP" altLang="en-US" smtClean="0"/>
              <a:pPr/>
              <a:t>2019/9/25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D342F-185E-4135-91F2-ABA32B08AED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A70B5-3877-40D7-BA4A-CF7E5C4E11E1}" type="datetimeFigureOut">
              <a:rPr kumimoji="1" lang="ja-JP" altLang="en-US" smtClean="0"/>
              <a:pPr/>
              <a:t>2019/9/25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D342F-185E-4135-91F2-ABA32B08AED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A70B5-3877-40D7-BA4A-CF7E5C4E11E1}" type="datetimeFigureOut">
              <a:rPr kumimoji="1" lang="ja-JP" altLang="en-US" smtClean="0"/>
              <a:pPr/>
              <a:t>2019/9/25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D342F-185E-4135-91F2-ABA32B08AED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A70B5-3877-40D7-BA4A-CF7E5C4E11E1}" type="datetimeFigureOut">
              <a:rPr kumimoji="1" lang="ja-JP" altLang="en-US" smtClean="0"/>
              <a:pPr/>
              <a:t>2019/9/25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D342F-185E-4135-91F2-ABA32B08AED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A70B5-3877-40D7-BA4A-CF7E5C4E11E1}" type="datetimeFigureOut">
              <a:rPr kumimoji="1" lang="ja-JP" altLang="en-US" smtClean="0"/>
              <a:pPr/>
              <a:t>2019/9/25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D342F-185E-4135-91F2-ABA32B08AED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A70B5-3877-40D7-BA4A-CF7E5C4E11E1}" type="datetimeFigureOut">
              <a:rPr kumimoji="1" lang="ja-JP" altLang="en-US" smtClean="0"/>
              <a:pPr/>
              <a:t>2019/9/25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D342F-185E-4135-91F2-ABA32B08AED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A70B5-3877-40D7-BA4A-CF7E5C4E11E1}" type="datetimeFigureOut">
              <a:rPr kumimoji="1" lang="ja-JP" altLang="en-US" smtClean="0"/>
              <a:pPr/>
              <a:t>2019/9/25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D342F-185E-4135-91F2-ABA32B08AED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A70B5-3877-40D7-BA4A-CF7E5C4E11E1}" type="datetimeFigureOut">
              <a:rPr kumimoji="1" lang="ja-JP" altLang="en-US" smtClean="0"/>
              <a:pPr/>
              <a:t>2019/9/25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D342F-185E-4135-91F2-ABA32B08AED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0A70B5-3877-40D7-BA4A-CF7E5C4E11E1}" type="datetimeFigureOut">
              <a:rPr kumimoji="1" lang="ja-JP" altLang="en-US" smtClean="0"/>
              <a:pPr/>
              <a:t>2019/9/25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1D342F-185E-4135-91F2-ABA32B08AED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-21024" y="764704"/>
            <a:ext cx="9036496" cy="4104456"/>
          </a:xfrm>
        </p:spPr>
        <p:txBody>
          <a:bodyPr>
            <a:normAutofit/>
          </a:bodyPr>
          <a:lstStyle/>
          <a:p>
            <a:pPr algn="l"/>
            <a:r>
              <a:rPr lang="ja-JP" altLang="en-US" sz="3600" dirty="0"/>
              <a:t>　認知症になっても</a:t>
            </a:r>
            <a:br>
              <a:rPr lang="en-US" altLang="ja-JP" sz="3600" dirty="0"/>
            </a:br>
            <a:r>
              <a:rPr lang="ja-JP" altLang="en-US" sz="3600" dirty="0"/>
              <a:t>　　　　　　　　　安心して暮らせるまちに　</a:t>
            </a:r>
            <a:br>
              <a:rPr lang="en-US" altLang="ja-JP" sz="3600" dirty="0"/>
            </a:br>
            <a:r>
              <a:rPr lang="ja-JP" altLang="en-US" sz="3600" dirty="0"/>
              <a:t>　</a:t>
            </a:r>
            <a:r>
              <a:rPr lang="ja-JP" altLang="en-US" sz="3600" dirty="0" err="1"/>
              <a:t>ー</a:t>
            </a:r>
            <a:r>
              <a:rPr lang="ja-JP" altLang="en-US" sz="2800" dirty="0"/>
              <a:t>認知症見守り訓練の実施と</a:t>
            </a:r>
            <a:br>
              <a:rPr lang="en-US" altLang="ja-JP" sz="2800" dirty="0"/>
            </a:br>
            <a:r>
              <a:rPr lang="ja-JP" altLang="en-US" sz="2800" dirty="0"/>
              <a:t>　　　　　　　　　　　　　　その後の住民意識の変化</a:t>
            </a:r>
            <a:r>
              <a:rPr lang="ja-JP" altLang="en-US" sz="2800" dirty="0" err="1"/>
              <a:t>ー</a:t>
            </a:r>
            <a:endParaRPr kumimoji="1" lang="ja-JP" altLang="en-US" sz="28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2843808" y="5301208"/>
            <a:ext cx="6444208" cy="1556792"/>
          </a:xfrm>
        </p:spPr>
        <p:txBody>
          <a:bodyPr>
            <a:normAutofit/>
          </a:bodyPr>
          <a:lstStyle/>
          <a:p>
            <a:r>
              <a:rPr lang="en-US" altLang="ja-JP" sz="2800" dirty="0">
                <a:solidFill>
                  <a:schemeClr val="tx1"/>
                </a:solidFill>
              </a:rPr>
              <a:t>2019</a:t>
            </a:r>
            <a:r>
              <a:rPr lang="ja-JP" altLang="en-US" sz="2800" dirty="0">
                <a:solidFill>
                  <a:schemeClr val="tx1"/>
                </a:solidFill>
              </a:rPr>
              <a:t>年８月</a:t>
            </a:r>
            <a:r>
              <a:rPr lang="en-US" altLang="ja-JP" sz="2800" dirty="0">
                <a:solidFill>
                  <a:schemeClr val="tx1"/>
                </a:solidFill>
              </a:rPr>
              <a:t>31</a:t>
            </a:r>
            <a:r>
              <a:rPr lang="ja-JP" altLang="en-US" sz="2800" dirty="0">
                <a:solidFill>
                  <a:schemeClr val="tx1"/>
                </a:solidFill>
              </a:rPr>
              <a:t>日</a:t>
            </a:r>
            <a:endParaRPr lang="en-US" altLang="ja-JP" sz="2800" dirty="0">
              <a:solidFill>
                <a:schemeClr val="tx1"/>
              </a:solidFill>
            </a:endParaRPr>
          </a:p>
          <a:p>
            <a:r>
              <a:rPr kumimoji="1" lang="ja-JP" altLang="en-US" sz="2800" dirty="0">
                <a:solidFill>
                  <a:schemeClr val="tx1"/>
                </a:solidFill>
              </a:rPr>
              <a:t>三多摩健康友の会副会長　　千田富子</a:t>
            </a:r>
            <a:endParaRPr kumimoji="1" lang="en-US" altLang="ja-JP" sz="2800" dirty="0">
              <a:solidFill>
                <a:schemeClr val="tx1"/>
              </a:solidFill>
            </a:endParaRPr>
          </a:p>
          <a:p>
            <a:endParaRPr kumimoji="1" lang="ja-JP" alt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552" y="980728"/>
            <a:ext cx="9720064" cy="7290048"/>
          </a:xfrm>
          <a:prstGeom prst="rect">
            <a:avLst/>
          </a:prstGeom>
        </p:spPr>
      </p:pic>
      <p:sp>
        <p:nvSpPr>
          <p:cNvPr id="3" name="タイトル 1"/>
          <p:cNvSpPr txBox="1">
            <a:spLocks/>
          </p:cNvSpPr>
          <p:nvPr/>
        </p:nvSpPr>
        <p:spPr>
          <a:xfrm>
            <a:off x="457200" y="0"/>
            <a:ext cx="8291264" cy="83671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dirty="0"/>
              <a:t>訓練実施中の様子</a:t>
            </a:r>
          </a:p>
        </p:txBody>
      </p:sp>
    </p:spTree>
    <p:extLst>
      <p:ext uri="{BB962C8B-B14F-4D97-AF65-F5344CB8AC3E}">
        <p14:creationId xmlns:p14="http://schemas.microsoft.com/office/powerpoint/2010/main" val="31743560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3806" y="116632"/>
            <a:ext cx="8363272" cy="634082"/>
          </a:xfrm>
        </p:spPr>
        <p:txBody>
          <a:bodyPr>
            <a:normAutofit fontScale="90000"/>
          </a:bodyPr>
          <a:lstStyle/>
          <a:p>
            <a:r>
              <a:rPr lang="ja-JP" altLang="en-US" dirty="0"/>
              <a:t>第</a:t>
            </a:r>
            <a:r>
              <a:rPr lang="en-US" altLang="ja-JP" dirty="0"/>
              <a:t>1</a:t>
            </a:r>
            <a:r>
              <a:rPr lang="ja-JP" altLang="en-US" dirty="0"/>
              <a:t>回見守り訓練参加者の感想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662473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ja-JP" altLang="en-US" sz="2800" dirty="0"/>
              <a:t>①</a:t>
            </a:r>
            <a:r>
              <a:rPr kumimoji="1" lang="ja-JP" altLang="en-US" sz="2800" dirty="0"/>
              <a:t>一番感動していたのは自治会役員</a:t>
            </a:r>
            <a:endParaRPr kumimoji="1" lang="en-US" altLang="ja-JP" sz="2800" dirty="0"/>
          </a:p>
          <a:p>
            <a:pPr>
              <a:buNone/>
            </a:pPr>
            <a:r>
              <a:rPr lang="ja-JP" altLang="en-US" sz="2800" dirty="0"/>
              <a:t>　「自分が住んでいる羽衣町の人たちがこんなに親切な人</a:t>
            </a:r>
            <a:endParaRPr lang="en-US" altLang="ja-JP" sz="2800" dirty="0"/>
          </a:p>
          <a:p>
            <a:pPr>
              <a:buNone/>
            </a:pPr>
            <a:r>
              <a:rPr lang="ja-JP" altLang="en-US" sz="2800" dirty="0"/>
              <a:t>　ばかりだということを再確認できて、うれしかった」</a:t>
            </a:r>
            <a:endParaRPr lang="en-US" altLang="ja-JP" sz="2800" dirty="0"/>
          </a:p>
          <a:p>
            <a:pPr>
              <a:buNone/>
            </a:pPr>
            <a:r>
              <a:rPr lang="ja-JP" altLang="en-US" sz="2800" dirty="0"/>
              <a:t>②他の参加者の感想</a:t>
            </a:r>
            <a:endParaRPr lang="en-US" altLang="ja-JP" sz="2800" dirty="0"/>
          </a:p>
          <a:p>
            <a:pPr>
              <a:buNone/>
            </a:pPr>
            <a:r>
              <a:rPr lang="ja-JP" altLang="en-US" sz="2800" dirty="0"/>
              <a:t>　どのグループも「楽しかった」「感激した」とニコニコ戻り、</a:t>
            </a:r>
            <a:endParaRPr lang="en-US" altLang="ja-JP" sz="2800" dirty="0"/>
          </a:p>
          <a:p>
            <a:pPr>
              <a:buNone/>
            </a:pPr>
            <a:r>
              <a:rPr lang="ja-JP" altLang="en-US" sz="2800" dirty="0"/>
              <a:t>　以下の感想が出された。</a:t>
            </a:r>
            <a:endParaRPr kumimoji="1" lang="en-US" altLang="ja-JP" sz="2800" dirty="0"/>
          </a:p>
          <a:p>
            <a:pPr>
              <a:buNone/>
            </a:pPr>
            <a:r>
              <a:rPr kumimoji="1" lang="ja-JP" altLang="en-US" sz="2800" dirty="0"/>
              <a:t>・地域の方が認知症の対応になれることが大切だと思った。</a:t>
            </a:r>
            <a:endParaRPr kumimoji="1" lang="en-US" altLang="ja-JP" sz="2800" dirty="0"/>
          </a:p>
          <a:p>
            <a:pPr>
              <a:buNone/>
            </a:pPr>
            <a:r>
              <a:rPr lang="ja-JP" altLang="en-US" sz="2800" dirty="0"/>
              <a:t>・</a:t>
            </a:r>
            <a:r>
              <a:rPr kumimoji="1" lang="ja-JP" altLang="en-US" sz="2800" dirty="0"/>
              <a:t>とても対応がよかったことがうれしい。</a:t>
            </a:r>
            <a:endParaRPr kumimoji="1" lang="en-US" altLang="ja-JP" sz="2800" dirty="0"/>
          </a:p>
          <a:p>
            <a:pPr>
              <a:buNone/>
            </a:pPr>
            <a:r>
              <a:rPr lang="ja-JP" altLang="en-US" sz="2800" dirty="0"/>
              <a:t>・安心して生活できるまちづくりがしたい。この地域はとても</a:t>
            </a:r>
            <a:endParaRPr lang="en-US" altLang="ja-JP" sz="2800" dirty="0"/>
          </a:p>
          <a:p>
            <a:pPr>
              <a:buNone/>
            </a:pPr>
            <a:r>
              <a:rPr lang="ja-JP" altLang="en-US" sz="2800" dirty="0"/>
              <a:t>　優しさを感じた。</a:t>
            </a:r>
            <a:endParaRPr kumimoji="1" lang="en-US" altLang="ja-JP" sz="2800" dirty="0"/>
          </a:p>
          <a:p>
            <a:pPr>
              <a:buNone/>
            </a:pPr>
            <a:r>
              <a:rPr kumimoji="1" lang="ja-JP" altLang="en-US" sz="2800" dirty="0"/>
              <a:t>・商店街の反応がよかった。商店街にも共催してもらうとよい。</a:t>
            </a:r>
            <a:endParaRPr kumimoji="1" lang="en-US" altLang="ja-JP" sz="2800" dirty="0"/>
          </a:p>
          <a:p>
            <a:pPr>
              <a:buNone/>
            </a:pPr>
            <a:endParaRPr kumimoji="1" lang="ja-JP" altLang="en-US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認知症見守り訓練は大成功</a:t>
            </a:r>
            <a:br>
              <a:rPr lang="en-US" altLang="ja-JP" sz="2800" dirty="0"/>
            </a:br>
            <a:r>
              <a:rPr lang="ja-JP" altLang="en-US" sz="3600" dirty="0"/>
              <a:t>これからも毎年やろう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1417638"/>
            <a:ext cx="9144000" cy="544036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kumimoji="1" lang="ja-JP" altLang="en-US" sz="2800" dirty="0"/>
              <a:t>訪問件数と訓練実施数</a:t>
            </a:r>
            <a:endParaRPr kumimoji="1" lang="en-US" altLang="ja-JP" sz="2800" dirty="0"/>
          </a:p>
          <a:p>
            <a:pPr marL="0" indent="0">
              <a:buNone/>
            </a:pPr>
            <a:r>
              <a:rPr kumimoji="1" lang="ja-JP" altLang="en-US" sz="2800" dirty="0"/>
              <a:t>第</a:t>
            </a:r>
            <a:r>
              <a:rPr kumimoji="1" lang="en-US" altLang="ja-JP" sz="2800" dirty="0"/>
              <a:t>1</a:t>
            </a:r>
            <a:r>
              <a:rPr kumimoji="1" lang="ja-JP" altLang="en-US" sz="2800" dirty="0"/>
              <a:t>回　</a:t>
            </a:r>
            <a:r>
              <a:rPr kumimoji="1" lang="en-US" altLang="ja-JP" sz="2800" dirty="0"/>
              <a:t>2015.5.24</a:t>
            </a:r>
            <a:r>
              <a:rPr kumimoji="1" lang="ja-JP" altLang="en-US" sz="2800" dirty="0"/>
              <a:t>　参加者</a:t>
            </a:r>
            <a:r>
              <a:rPr kumimoji="1" lang="en-US" altLang="ja-JP" sz="2800" dirty="0"/>
              <a:t>5</a:t>
            </a:r>
            <a:r>
              <a:rPr kumimoji="1" lang="ja-JP" altLang="en-US" sz="2800" dirty="0"/>
              <a:t>１人　訪問数</a:t>
            </a:r>
            <a:r>
              <a:rPr kumimoji="1" lang="en-US" altLang="ja-JP" sz="2800" dirty="0"/>
              <a:t>106</a:t>
            </a:r>
            <a:r>
              <a:rPr kumimoji="1" lang="ja-JP" altLang="en-US" sz="2800" dirty="0"/>
              <a:t>件　実施数</a:t>
            </a:r>
            <a:r>
              <a:rPr kumimoji="1" lang="en-US" altLang="ja-JP" sz="2800" dirty="0"/>
              <a:t>58</a:t>
            </a:r>
            <a:r>
              <a:rPr kumimoji="1" lang="ja-JP" altLang="en-US" sz="2800" dirty="0"/>
              <a:t>件</a:t>
            </a:r>
            <a:endParaRPr kumimoji="1" lang="en-US" altLang="ja-JP" sz="2800" dirty="0"/>
          </a:p>
          <a:p>
            <a:pPr marL="0" indent="0">
              <a:buNone/>
            </a:pPr>
            <a:r>
              <a:rPr lang="ja-JP" altLang="en-US" sz="2800" dirty="0"/>
              <a:t>第</a:t>
            </a:r>
            <a:r>
              <a:rPr lang="en-US" altLang="ja-JP" sz="2800" dirty="0"/>
              <a:t>2</a:t>
            </a:r>
            <a:r>
              <a:rPr lang="ja-JP" altLang="en-US" sz="2800" dirty="0"/>
              <a:t>回　</a:t>
            </a:r>
            <a:r>
              <a:rPr lang="en-US" altLang="ja-JP" sz="2800" dirty="0"/>
              <a:t>2015.11.29</a:t>
            </a:r>
            <a:r>
              <a:rPr lang="ja-JP" altLang="en-US" sz="2800" dirty="0"/>
              <a:t>　　　　　</a:t>
            </a:r>
            <a:r>
              <a:rPr lang="en-US" altLang="ja-JP" sz="2800" dirty="0"/>
              <a:t>42</a:t>
            </a:r>
            <a:r>
              <a:rPr lang="ja-JP" altLang="en-US" sz="2800" dirty="0"/>
              <a:t>人　　　　　</a:t>
            </a:r>
            <a:r>
              <a:rPr lang="en-US" altLang="ja-JP" sz="2800" dirty="0"/>
              <a:t>117</a:t>
            </a:r>
            <a:r>
              <a:rPr lang="ja-JP" altLang="en-US" sz="2800" dirty="0"/>
              <a:t>件　　　　　　</a:t>
            </a:r>
            <a:r>
              <a:rPr lang="en-US" altLang="ja-JP" sz="2800" dirty="0"/>
              <a:t>55</a:t>
            </a:r>
            <a:r>
              <a:rPr lang="ja-JP" altLang="en-US" sz="2800" dirty="0"/>
              <a:t>件</a:t>
            </a:r>
            <a:endParaRPr lang="en-US" altLang="ja-JP" sz="2800" dirty="0"/>
          </a:p>
          <a:p>
            <a:pPr marL="0" indent="0">
              <a:buNone/>
            </a:pPr>
            <a:r>
              <a:rPr kumimoji="1" lang="ja-JP" altLang="en-US" sz="2800" dirty="0"/>
              <a:t>第</a:t>
            </a:r>
            <a:r>
              <a:rPr kumimoji="1" lang="en-US" altLang="ja-JP" sz="2800" dirty="0"/>
              <a:t>3</a:t>
            </a:r>
            <a:r>
              <a:rPr kumimoji="1" lang="ja-JP" altLang="en-US" sz="2800" dirty="0"/>
              <a:t>回　</a:t>
            </a:r>
            <a:r>
              <a:rPr kumimoji="1" lang="en-US" altLang="ja-JP" sz="2800" dirty="0"/>
              <a:t>2017.5.28</a:t>
            </a:r>
            <a:r>
              <a:rPr lang="ja-JP" altLang="en-US" sz="2800" dirty="0"/>
              <a:t>　　　　　  </a:t>
            </a:r>
            <a:r>
              <a:rPr lang="en-US" altLang="ja-JP" sz="2800" dirty="0"/>
              <a:t>66</a:t>
            </a:r>
            <a:r>
              <a:rPr lang="ja-JP" altLang="en-US" sz="2800" dirty="0"/>
              <a:t>人　　　　　</a:t>
            </a:r>
            <a:r>
              <a:rPr lang="en-US" altLang="ja-JP" sz="2800" dirty="0"/>
              <a:t>113</a:t>
            </a:r>
            <a:r>
              <a:rPr lang="ja-JP" altLang="en-US" sz="2800" dirty="0"/>
              <a:t>件　　　　　　</a:t>
            </a:r>
            <a:r>
              <a:rPr lang="en-US" altLang="ja-JP" sz="2800" dirty="0"/>
              <a:t>75</a:t>
            </a:r>
            <a:r>
              <a:rPr lang="ja-JP" altLang="en-US" sz="2800" dirty="0"/>
              <a:t>件</a:t>
            </a:r>
            <a:endParaRPr lang="en-US" altLang="ja-JP" sz="2800" dirty="0"/>
          </a:p>
          <a:p>
            <a:pPr marL="0" indent="0">
              <a:buNone/>
            </a:pPr>
            <a:r>
              <a:rPr kumimoji="1" lang="ja-JP" altLang="en-US" sz="2800" dirty="0"/>
              <a:t>第</a:t>
            </a:r>
            <a:r>
              <a:rPr kumimoji="1" lang="en-US" altLang="ja-JP" sz="2800" dirty="0"/>
              <a:t>4</a:t>
            </a:r>
            <a:r>
              <a:rPr kumimoji="1" lang="ja-JP" altLang="en-US" sz="2800" dirty="0"/>
              <a:t>回　</a:t>
            </a:r>
            <a:r>
              <a:rPr kumimoji="1" lang="en-US" altLang="ja-JP" sz="2800" dirty="0"/>
              <a:t>2018.5.27</a:t>
            </a:r>
            <a:r>
              <a:rPr kumimoji="1" lang="ja-JP" altLang="en-US" sz="2800" dirty="0"/>
              <a:t>　　　　　　</a:t>
            </a:r>
            <a:r>
              <a:rPr kumimoji="1" lang="en-US" altLang="ja-JP" sz="2800" dirty="0"/>
              <a:t>57</a:t>
            </a:r>
            <a:r>
              <a:rPr kumimoji="1" lang="ja-JP" altLang="en-US" sz="2800" dirty="0"/>
              <a:t>人　　　　  </a:t>
            </a:r>
            <a:r>
              <a:rPr kumimoji="1" lang="en-US" altLang="ja-JP" sz="2800" dirty="0"/>
              <a:t>147</a:t>
            </a:r>
            <a:r>
              <a:rPr kumimoji="1" lang="ja-JP" altLang="en-US" sz="2800" dirty="0"/>
              <a:t>件　　　　　　</a:t>
            </a:r>
            <a:r>
              <a:rPr kumimoji="1" lang="en-US" altLang="ja-JP" sz="2800" dirty="0"/>
              <a:t>85</a:t>
            </a:r>
            <a:r>
              <a:rPr kumimoji="1" lang="ja-JP" altLang="en-US" sz="2800" dirty="0"/>
              <a:t>件</a:t>
            </a:r>
            <a:endParaRPr kumimoji="1" lang="en-US" altLang="ja-JP" sz="2800" dirty="0"/>
          </a:p>
          <a:p>
            <a:pPr marL="0" indent="0">
              <a:buNone/>
            </a:pPr>
            <a:r>
              <a:rPr lang="ja-JP" altLang="en-US" sz="2800" dirty="0"/>
              <a:t>第</a:t>
            </a:r>
            <a:r>
              <a:rPr lang="en-US" altLang="ja-JP" sz="2800" dirty="0"/>
              <a:t>5</a:t>
            </a:r>
            <a:r>
              <a:rPr lang="ja-JP" altLang="en-US" sz="2800" dirty="0"/>
              <a:t>回　</a:t>
            </a:r>
            <a:r>
              <a:rPr lang="en-US" altLang="ja-JP" sz="2800" dirty="0"/>
              <a:t>2019.5.26</a:t>
            </a:r>
            <a:r>
              <a:rPr lang="ja-JP" altLang="en-US" sz="2800" dirty="0"/>
              <a:t>　　　　　　</a:t>
            </a:r>
            <a:r>
              <a:rPr lang="en-US" altLang="ja-JP" sz="2800" dirty="0"/>
              <a:t>60</a:t>
            </a:r>
            <a:r>
              <a:rPr lang="ja-JP" altLang="en-US" sz="2800" dirty="0"/>
              <a:t>人　　　　　　　　　　　　　　　</a:t>
            </a:r>
            <a:r>
              <a:rPr lang="en-US" altLang="ja-JP" sz="2800" dirty="0"/>
              <a:t>92</a:t>
            </a:r>
            <a:r>
              <a:rPr lang="ja-JP" altLang="en-US" sz="2800" dirty="0"/>
              <a:t>件</a:t>
            </a:r>
            <a:endParaRPr kumimoji="1" lang="en-US" altLang="ja-JP" sz="2800" dirty="0"/>
          </a:p>
          <a:p>
            <a:pPr marL="0" indent="0">
              <a:buNone/>
            </a:pPr>
            <a:r>
              <a:rPr lang="ja-JP" altLang="en-US" sz="2800" dirty="0"/>
              <a:t>　第</a:t>
            </a:r>
            <a:r>
              <a:rPr lang="en-US" altLang="ja-JP" sz="2800" dirty="0"/>
              <a:t>4</a:t>
            </a:r>
            <a:r>
              <a:rPr lang="ja-JP" altLang="en-US" sz="2800"/>
              <a:t>回から立川市と社協の後援を得る。</a:t>
            </a:r>
            <a:endParaRPr lang="en-US" altLang="ja-JP" sz="2800" dirty="0"/>
          </a:p>
          <a:p>
            <a:pPr marL="0" indent="0">
              <a:buNone/>
            </a:pPr>
            <a:r>
              <a:rPr lang="ja-JP" altLang="en-US" sz="2800" dirty="0"/>
              <a:t>参加者の内訳（他市・取材者除く）</a:t>
            </a:r>
            <a:endParaRPr lang="en-US" altLang="ja-JP" sz="2800" dirty="0"/>
          </a:p>
          <a:p>
            <a:pPr marL="0" indent="0">
              <a:buNone/>
            </a:pPr>
            <a:r>
              <a:rPr kumimoji="1" lang="ja-JP" altLang="en-US" sz="2800" dirty="0"/>
              <a:t>第</a:t>
            </a:r>
            <a:r>
              <a:rPr kumimoji="1" lang="en-US" altLang="ja-JP" sz="2800" dirty="0"/>
              <a:t>1</a:t>
            </a:r>
            <a:r>
              <a:rPr kumimoji="1" lang="ja-JP" altLang="en-US" sz="2800" dirty="0"/>
              <a:t>回</a:t>
            </a:r>
            <a:r>
              <a:rPr kumimoji="1" lang="ja-JP" altLang="en-US" sz="2000" dirty="0"/>
              <a:t>自治会・民生委員</a:t>
            </a:r>
            <a:r>
              <a:rPr kumimoji="1" lang="en-US" altLang="ja-JP" sz="2400" dirty="0"/>
              <a:t>8</a:t>
            </a:r>
            <a:r>
              <a:rPr lang="ja-JP" altLang="en-US" sz="2400" dirty="0"/>
              <a:t>人</a:t>
            </a:r>
            <a:r>
              <a:rPr kumimoji="1" lang="ja-JP" altLang="en-US" sz="2800" dirty="0"/>
              <a:t>　</a:t>
            </a:r>
            <a:r>
              <a:rPr kumimoji="1" lang="ja-JP" altLang="en-US" sz="2000" dirty="0"/>
              <a:t>地域包括</a:t>
            </a:r>
            <a:r>
              <a:rPr kumimoji="1" lang="en-US" altLang="ja-JP" sz="2400" dirty="0"/>
              <a:t>8</a:t>
            </a:r>
            <a:r>
              <a:rPr kumimoji="1" lang="ja-JP" altLang="en-US" sz="2400" dirty="0"/>
              <a:t>人</a:t>
            </a:r>
            <a:r>
              <a:rPr kumimoji="1" lang="ja-JP" altLang="en-US" sz="2800" dirty="0"/>
              <a:t>　</a:t>
            </a:r>
            <a:r>
              <a:rPr kumimoji="1" lang="ja-JP" altLang="en-US" sz="2000" dirty="0"/>
              <a:t>医療・介護</a:t>
            </a:r>
            <a:r>
              <a:rPr kumimoji="1" lang="en-US" altLang="ja-JP" sz="2400" dirty="0"/>
              <a:t>15</a:t>
            </a:r>
            <a:r>
              <a:rPr kumimoji="1" lang="ja-JP" altLang="en-US" sz="2400" dirty="0"/>
              <a:t>人</a:t>
            </a:r>
            <a:r>
              <a:rPr kumimoji="1" lang="ja-JP" altLang="en-US" sz="2800" dirty="0"/>
              <a:t>　</a:t>
            </a:r>
            <a:r>
              <a:rPr kumimoji="1" lang="ja-JP" altLang="en-US" sz="2000" dirty="0"/>
              <a:t>友の会</a:t>
            </a:r>
            <a:r>
              <a:rPr kumimoji="1" lang="en-US" altLang="ja-JP" sz="2400" dirty="0"/>
              <a:t>17</a:t>
            </a:r>
            <a:r>
              <a:rPr kumimoji="1" lang="ja-JP" altLang="en-US" sz="2400" dirty="0"/>
              <a:t>人</a:t>
            </a:r>
            <a:r>
              <a:rPr lang="ja-JP" altLang="en-US" sz="2800" dirty="0"/>
              <a:t>　　　　　　　</a:t>
            </a:r>
            <a:endParaRPr lang="en-US" altLang="ja-JP" sz="2800" dirty="0"/>
          </a:p>
          <a:p>
            <a:pPr marL="0" indent="0">
              <a:buNone/>
            </a:pPr>
            <a:r>
              <a:rPr kumimoji="1" lang="ja-JP" altLang="en-US" sz="2800" dirty="0"/>
              <a:t>第</a:t>
            </a:r>
            <a:r>
              <a:rPr kumimoji="1" lang="en-US" altLang="ja-JP" sz="2800" dirty="0"/>
              <a:t>3</a:t>
            </a:r>
            <a:r>
              <a:rPr kumimoji="1" lang="ja-JP" altLang="en-US" sz="2800" dirty="0"/>
              <a:t>回　　　　　　　 </a:t>
            </a:r>
            <a:r>
              <a:rPr kumimoji="1" lang="en-US" altLang="ja-JP" sz="2400" dirty="0"/>
              <a:t>13</a:t>
            </a:r>
            <a:r>
              <a:rPr kumimoji="1" lang="ja-JP" altLang="en-US" sz="2400" dirty="0"/>
              <a:t>人　</a:t>
            </a:r>
            <a:r>
              <a:rPr lang="ja-JP" altLang="en-US" sz="2000" dirty="0"/>
              <a:t>行政・包括</a:t>
            </a:r>
            <a:r>
              <a:rPr kumimoji="1" lang="ja-JP" altLang="en-US" sz="2000" dirty="0"/>
              <a:t> </a:t>
            </a:r>
            <a:r>
              <a:rPr kumimoji="1" lang="en-US" altLang="ja-JP" sz="2400" dirty="0"/>
              <a:t>12</a:t>
            </a:r>
            <a:r>
              <a:rPr kumimoji="1" lang="ja-JP" altLang="en-US" sz="2400" dirty="0"/>
              <a:t>人                </a:t>
            </a:r>
            <a:r>
              <a:rPr kumimoji="1" lang="en-US" altLang="ja-JP" sz="2400" dirty="0"/>
              <a:t>15</a:t>
            </a:r>
            <a:r>
              <a:rPr kumimoji="1" lang="ja-JP" altLang="en-US" sz="2400" dirty="0"/>
              <a:t>人           　</a:t>
            </a:r>
            <a:r>
              <a:rPr kumimoji="1" lang="en-US" altLang="ja-JP" sz="2400" dirty="0"/>
              <a:t>20</a:t>
            </a:r>
            <a:r>
              <a:rPr kumimoji="1" lang="ja-JP" altLang="en-US" sz="2400" dirty="0"/>
              <a:t>人</a:t>
            </a: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800" dirty="0"/>
              <a:t>第</a:t>
            </a:r>
            <a:r>
              <a:rPr lang="en-US" altLang="ja-JP" sz="2800" dirty="0"/>
              <a:t>4</a:t>
            </a:r>
            <a:r>
              <a:rPr lang="ja-JP" altLang="en-US" sz="2800" dirty="0"/>
              <a:t>回</a:t>
            </a:r>
            <a:r>
              <a:rPr lang="en-US" altLang="ja-JP" sz="2800" dirty="0"/>
              <a:t>                     </a:t>
            </a:r>
            <a:r>
              <a:rPr lang="en-US" altLang="ja-JP" sz="2400" dirty="0"/>
              <a:t>20</a:t>
            </a:r>
            <a:r>
              <a:rPr lang="ja-JP" altLang="en-US" sz="2400" dirty="0"/>
              <a:t>人                       </a:t>
            </a:r>
            <a:r>
              <a:rPr lang="en-US" altLang="ja-JP" sz="2400" dirty="0"/>
              <a:t>9</a:t>
            </a:r>
            <a:r>
              <a:rPr lang="ja-JP" altLang="en-US" sz="2400" dirty="0"/>
              <a:t>人                </a:t>
            </a:r>
            <a:r>
              <a:rPr lang="en-US" altLang="ja-JP" sz="2400" dirty="0"/>
              <a:t>10</a:t>
            </a:r>
            <a:r>
              <a:rPr lang="ja-JP" altLang="en-US" sz="2400" dirty="0"/>
              <a:t>人              </a:t>
            </a:r>
            <a:r>
              <a:rPr lang="en-US" altLang="ja-JP" sz="2400" dirty="0"/>
              <a:t>10</a:t>
            </a:r>
            <a:r>
              <a:rPr lang="ja-JP" altLang="en-US" sz="2400" dirty="0"/>
              <a:t>人</a:t>
            </a:r>
            <a:endParaRPr kumimoji="1"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39531674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-108520" y="-315416"/>
            <a:ext cx="8229600" cy="922114"/>
          </a:xfrm>
        </p:spPr>
        <p:txBody>
          <a:bodyPr>
            <a:normAutofit fontScale="90000"/>
          </a:bodyPr>
          <a:lstStyle/>
          <a:p>
            <a:br>
              <a:rPr lang="en-US" altLang="ja-JP" sz="4000" dirty="0"/>
            </a:br>
            <a:r>
              <a:rPr kumimoji="1" lang="ja-JP" altLang="en-US" sz="4000" dirty="0"/>
              <a:t>その後の地域の変化（１）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-108520" y="606698"/>
            <a:ext cx="9176657" cy="629545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ja-JP" altLang="en-US" b="1" dirty="0">
                <a:latin typeface="+mn-ea"/>
              </a:rPr>
              <a:t>・エピソード１</a:t>
            </a:r>
            <a:endParaRPr lang="en-US" altLang="ja-JP" b="1" dirty="0">
              <a:latin typeface="+mn-ea"/>
            </a:endParaRPr>
          </a:p>
          <a:p>
            <a:pPr>
              <a:buNone/>
            </a:pPr>
            <a:r>
              <a:rPr lang="ja-JP" altLang="en-US" b="1" dirty="0">
                <a:latin typeface="+mn-ea"/>
              </a:rPr>
              <a:t>　　デイサービスで不穏になってしまって、散歩に出た認知症を患う</a:t>
            </a:r>
            <a:endParaRPr lang="en-US" altLang="ja-JP" b="1" dirty="0">
              <a:latin typeface="+mn-ea"/>
            </a:endParaRPr>
          </a:p>
          <a:p>
            <a:pPr>
              <a:buNone/>
            </a:pPr>
            <a:r>
              <a:rPr lang="ja-JP" altLang="en-US" b="1" dirty="0">
                <a:latin typeface="+mn-ea"/>
              </a:rPr>
              <a:t>　　利用者、入り込んだお店のお客さんと腕を組んで歩き始めた。そ　　 </a:t>
            </a:r>
            <a:endParaRPr lang="en-US" altLang="ja-JP" b="1" dirty="0">
              <a:latin typeface="+mn-ea"/>
            </a:endParaRPr>
          </a:p>
          <a:p>
            <a:pPr>
              <a:buNone/>
            </a:pPr>
            <a:r>
              <a:rPr lang="en-US" altLang="ja-JP" b="1" dirty="0">
                <a:latin typeface="+mn-ea"/>
              </a:rPr>
              <a:t>    </a:t>
            </a:r>
            <a:r>
              <a:rPr lang="ja-JP" altLang="en-US" b="1" dirty="0">
                <a:latin typeface="+mn-ea"/>
              </a:rPr>
              <a:t>のお客さんは腕を組んだまま、利用者の家まで歩いてくださった。</a:t>
            </a:r>
            <a:endParaRPr lang="en-US" altLang="ja-JP" b="1" dirty="0">
              <a:latin typeface="+mn-ea"/>
            </a:endParaRPr>
          </a:p>
          <a:p>
            <a:pPr>
              <a:buNone/>
            </a:pPr>
            <a:r>
              <a:rPr lang="ja-JP" altLang="en-US" b="1" dirty="0">
                <a:latin typeface="+mn-ea"/>
              </a:rPr>
              <a:t>　　後追いした管理者は「やさしい町になった」と大感激。</a:t>
            </a:r>
            <a:endParaRPr lang="en-US" altLang="ja-JP" b="1" dirty="0">
              <a:latin typeface="+mn-ea"/>
            </a:endParaRPr>
          </a:p>
          <a:p>
            <a:pPr>
              <a:buNone/>
            </a:pPr>
            <a:r>
              <a:rPr lang="ja-JP" altLang="en-US" b="1" dirty="0">
                <a:latin typeface="+mn-ea"/>
              </a:rPr>
              <a:t>・エピソード２</a:t>
            </a:r>
            <a:endParaRPr lang="en-US" altLang="ja-JP" b="1" dirty="0">
              <a:latin typeface="+mn-ea"/>
            </a:endParaRPr>
          </a:p>
          <a:p>
            <a:pPr>
              <a:buNone/>
            </a:pPr>
            <a:r>
              <a:rPr lang="ja-JP" altLang="en-US" b="1" dirty="0">
                <a:latin typeface="+mn-ea"/>
              </a:rPr>
              <a:t>　 グループホームでは、近くの公園の一部に花壇を設置させてもらった。水遣りに行くと、すでに地域の人が水遣りを。</a:t>
            </a:r>
            <a:endParaRPr lang="en-US" altLang="ja-JP" b="1" dirty="0">
              <a:latin typeface="+mn-ea"/>
            </a:endParaRPr>
          </a:p>
          <a:p>
            <a:pPr>
              <a:buNone/>
            </a:pPr>
            <a:r>
              <a:rPr lang="ja-JP" altLang="en-US" b="1" dirty="0">
                <a:latin typeface="+mn-ea"/>
              </a:rPr>
              <a:t>　 自治会長からは「みんなが元気だと我々も元気になれるんだよ」</a:t>
            </a:r>
            <a:endParaRPr lang="en-US" altLang="ja-JP" b="1" dirty="0">
              <a:latin typeface="+mn-ea"/>
            </a:endParaRPr>
          </a:p>
          <a:p>
            <a:pPr>
              <a:buNone/>
            </a:pPr>
            <a:r>
              <a:rPr lang="ja-JP" altLang="en-US" b="1" dirty="0">
                <a:latin typeface="+mn-ea"/>
              </a:rPr>
              <a:t>　 と声をかけられている。</a:t>
            </a:r>
            <a:endParaRPr lang="en-US" altLang="ja-JP" b="1" dirty="0">
              <a:latin typeface="+mn-ea"/>
            </a:endParaRPr>
          </a:p>
          <a:p>
            <a:pPr>
              <a:buNone/>
            </a:pPr>
            <a:r>
              <a:rPr lang="ja-JP" altLang="en-US" b="1" dirty="0">
                <a:latin typeface="+mn-ea"/>
              </a:rPr>
              <a:t>・エピソード３</a:t>
            </a:r>
            <a:endParaRPr lang="en-US" altLang="ja-JP" b="1" dirty="0">
              <a:latin typeface="+mn-ea"/>
            </a:endParaRPr>
          </a:p>
          <a:p>
            <a:pPr>
              <a:buNone/>
            </a:pPr>
            <a:r>
              <a:rPr lang="ja-JP" altLang="en-US" b="1" dirty="0">
                <a:latin typeface="+mn-ea"/>
              </a:rPr>
              <a:t>　ある女性は、線路に靴が挟まって倒れていた人に、声を掛けて</a:t>
            </a:r>
            <a:endParaRPr lang="en-US" altLang="ja-JP" b="1" dirty="0">
              <a:latin typeface="+mn-ea"/>
            </a:endParaRPr>
          </a:p>
          <a:p>
            <a:pPr>
              <a:buNone/>
            </a:pPr>
            <a:r>
              <a:rPr lang="ja-JP" altLang="en-US" b="1" dirty="0">
                <a:latin typeface="+mn-ea"/>
              </a:rPr>
              <a:t>　から助け起こし、肩につかまってもらって病院まで同伴したと。</a:t>
            </a:r>
            <a:endParaRPr lang="en-US" altLang="ja-JP" b="1" dirty="0">
              <a:latin typeface="+mn-ea"/>
            </a:endParaRPr>
          </a:p>
          <a:p>
            <a:pPr>
              <a:buNone/>
            </a:pPr>
            <a:r>
              <a:rPr lang="ja-JP" altLang="en-US" b="1" dirty="0">
                <a:latin typeface="+mn-ea"/>
              </a:rPr>
              <a:t>・エピソード４</a:t>
            </a:r>
            <a:endParaRPr lang="en-US" altLang="ja-JP" b="1" dirty="0">
              <a:latin typeface="+mn-ea"/>
            </a:endParaRPr>
          </a:p>
          <a:p>
            <a:pPr marL="0" indent="0">
              <a:buNone/>
            </a:pPr>
            <a:r>
              <a:rPr kumimoji="1" lang="ja-JP" altLang="en-US" dirty="0"/>
              <a:t>　</a:t>
            </a:r>
            <a:r>
              <a:rPr kumimoji="1" lang="ja-JP" altLang="en-US" b="1" dirty="0"/>
              <a:t>この取り組みの報告を聞いていた他支部からも、道に迷って家に</a:t>
            </a:r>
            <a:endParaRPr kumimoji="1" lang="en-US" altLang="ja-JP" b="1" dirty="0"/>
          </a:p>
          <a:p>
            <a:pPr marL="0" indent="0">
              <a:buNone/>
            </a:pPr>
            <a:r>
              <a:rPr lang="en-US" altLang="ja-JP" b="1" dirty="0"/>
              <a:t>   </a:t>
            </a:r>
            <a:r>
              <a:rPr kumimoji="1" lang="ja-JP" altLang="en-US" b="1" dirty="0"/>
              <a:t>こられた認知症の方に対応できましたとの報告があった。</a:t>
            </a:r>
          </a:p>
        </p:txBody>
      </p:sp>
    </p:spTree>
    <p:extLst>
      <p:ext uri="{BB962C8B-B14F-4D97-AF65-F5344CB8AC3E}">
        <p14:creationId xmlns:p14="http://schemas.microsoft.com/office/powerpoint/2010/main" val="31448348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その後の地域の変化（２）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9512" y="1412776"/>
            <a:ext cx="8784976" cy="544522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kumimoji="1" lang="ja-JP" altLang="en-US" dirty="0"/>
              <a:t>①</a:t>
            </a:r>
            <a:r>
              <a:rPr lang="ja-JP" altLang="en-US" dirty="0"/>
              <a:t>他市からの参加</a:t>
            </a: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　　第</a:t>
            </a:r>
            <a:r>
              <a:rPr kumimoji="1" lang="en-US" altLang="ja-JP" dirty="0"/>
              <a:t>3</a:t>
            </a:r>
            <a:r>
              <a:rPr kumimoji="1" lang="ja-JP" altLang="en-US" dirty="0"/>
              <a:t>回　羽村市　</a:t>
            </a:r>
            <a:r>
              <a:rPr lang="ja-JP" altLang="en-US" dirty="0"/>
              <a:t>調布市</a:t>
            </a: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　　第</a:t>
            </a:r>
            <a:r>
              <a:rPr kumimoji="1" lang="en-US" altLang="ja-JP" dirty="0"/>
              <a:t>4</a:t>
            </a:r>
            <a:r>
              <a:rPr kumimoji="1" lang="ja-JP" altLang="en-US" dirty="0"/>
              <a:t>回　八王子市　小平市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②</a:t>
            </a:r>
            <a:r>
              <a:rPr lang="ja-JP" altLang="en-US" dirty="0"/>
              <a:t>立川市若葉町で商店街を対象に見守り訓練実施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 幸町団地で声かけ訓練を実施。</a:t>
            </a: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③立川市羽衣町老人会会長より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　 　「認知症について学習したい」と講師依頼あり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　立川市</a:t>
            </a:r>
            <a:r>
              <a:rPr kumimoji="1" lang="ja-JP" altLang="en-US" dirty="0"/>
              <a:t>高松小地域ケア会議より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　　「認知症の人への接し方を学びたい」講師依頼あり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④今年度発行の「認知症ケアパス」に掲載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　「日赤東京」「ベネッセ　介護情報」にも掲載された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724737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ja-JP" altLang="en-US" dirty="0"/>
              <a:t>当事者の言葉</a:t>
            </a:r>
            <a:r>
              <a:rPr lang="ja-JP" altLang="en-US" sz="2800" dirty="0"/>
              <a:t>丹野智文さん</a:t>
            </a:r>
            <a:endParaRPr kumimoji="1" lang="ja-JP" altLang="en-US" sz="28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9512" y="1268760"/>
            <a:ext cx="8964488" cy="558924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kumimoji="1" lang="ja-JP" altLang="en-US" sz="2400" b="1" dirty="0"/>
              <a:t>・認知症と診断されたあと、薬も必要であるが、環境がいちばん大切  </a:t>
            </a:r>
            <a:endParaRPr kumimoji="1" lang="en-US" altLang="ja-JP" sz="2400" b="1" dirty="0"/>
          </a:p>
          <a:p>
            <a:pPr marL="0" indent="0">
              <a:buNone/>
            </a:pPr>
            <a:r>
              <a:rPr lang="en-US" altLang="ja-JP" sz="2400" b="1" dirty="0"/>
              <a:t>  </a:t>
            </a:r>
            <a:r>
              <a:rPr kumimoji="1" lang="ja-JP" altLang="en-US" sz="2400" b="1" dirty="0"/>
              <a:t>だと感じている。</a:t>
            </a:r>
            <a:r>
              <a:rPr kumimoji="1" lang="ja-JP" altLang="en-US" sz="2400" b="1" dirty="0" err="1"/>
              <a:t>人と人と</a:t>
            </a:r>
            <a:r>
              <a:rPr kumimoji="1" lang="ja-JP" altLang="en-US" sz="2400" b="1" dirty="0"/>
              <a:t> のつながりの環境が大切で、それが私を</a:t>
            </a:r>
            <a:endParaRPr kumimoji="1" lang="en-US" altLang="ja-JP" sz="2400" b="1" dirty="0"/>
          </a:p>
          <a:p>
            <a:pPr marL="0" indent="0">
              <a:buNone/>
            </a:pPr>
            <a:r>
              <a:rPr lang="en-US" altLang="ja-JP" sz="2400" b="1" dirty="0"/>
              <a:t>  </a:t>
            </a:r>
            <a:r>
              <a:rPr kumimoji="1" lang="ja-JP" altLang="en-US" sz="2400" b="1" dirty="0"/>
              <a:t>笑顔</a:t>
            </a:r>
            <a:r>
              <a:rPr lang="en-US" altLang="ja-JP" sz="2400" b="1" dirty="0"/>
              <a:t> </a:t>
            </a:r>
            <a:r>
              <a:rPr kumimoji="1" lang="ja-JP" altLang="en-US" sz="2400" b="1" dirty="0"/>
              <a:t>にさせてくれたのだと思う。</a:t>
            </a:r>
            <a:endParaRPr kumimoji="1" lang="en-US" altLang="ja-JP" sz="2400" b="1" dirty="0"/>
          </a:p>
          <a:p>
            <a:pPr marL="0" indent="0">
              <a:buNone/>
            </a:pPr>
            <a:r>
              <a:rPr lang="ja-JP" altLang="en-US" sz="2400" b="1" dirty="0"/>
              <a:t>・</a:t>
            </a:r>
            <a:r>
              <a:rPr kumimoji="1" lang="ja-JP" altLang="en-US" sz="2400" b="1" dirty="0"/>
              <a:t>できることを奪わないで下さい。そして時間はかかるかもしれないが、</a:t>
            </a:r>
            <a:endParaRPr kumimoji="1" lang="en-US" altLang="ja-JP" sz="2400" b="1" dirty="0"/>
          </a:p>
          <a:p>
            <a:pPr marL="0" indent="0">
              <a:buNone/>
            </a:pPr>
            <a:r>
              <a:rPr lang="en-US" altLang="ja-JP" sz="2400" b="1" dirty="0"/>
              <a:t>  </a:t>
            </a:r>
            <a:r>
              <a:rPr kumimoji="1" lang="ja-JP" altLang="en-US" sz="2400" b="1" dirty="0"/>
              <a:t>待ってあげて下さい。できたときには当事者は自信をもつものであ</a:t>
            </a:r>
            <a:endParaRPr kumimoji="1" lang="en-US" altLang="ja-JP" sz="2400" b="1" dirty="0"/>
          </a:p>
          <a:p>
            <a:pPr marL="0" indent="0">
              <a:buNone/>
            </a:pPr>
            <a:r>
              <a:rPr lang="en-US" altLang="ja-JP" sz="2400" b="1" dirty="0"/>
              <a:t>  </a:t>
            </a:r>
            <a:r>
              <a:rPr kumimoji="1" lang="ja-JP" altLang="en-US" sz="2400" b="1" dirty="0"/>
              <a:t>る。できないと決めつけてやってしまうと自信を失い、本当にすべて</a:t>
            </a:r>
            <a:endParaRPr kumimoji="1" lang="en-US" altLang="ja-JP" sz="2400" b="1" dirty="0"/>
          </a:p>
          <a:p>
            <a:pPr marL="0" indent="0">
              <a:buNone/>
            </a:pPr>
            <a:r>
              <a:rPr lang="en-US" altLang="ja-JP" sz="2400" b="1" dirty="0"/>
              <a:t>  </a:t>
            </a:r>
            <a:r>
              <a:rPr kumimoji="1" lang="ja-JP" altLang="en-US" sz="2400" b="1" dirty="0"/>
              <a:t>できなくなってしまう。</a:t>
            </a:r>
            <a:endParaRPr kumimoji="1" lang="en-US" altLang="ja-JP" sz="2400" b="1" dirty="0"/>
          </a:p>
          <a:p>
            <a:pPr marL="0" indent="0">
              <a:buNone/>
            </a:pPr>
            <a:r>
              <a:rPr lang="ja-JP" altLang="en-US" sz="2400" b="1" dirty="0"/>
              <a:t>・失敗して悪かったと思っている時に怒鳴られると、どうしようもなく怒</a:t>
            </a:r>
            <a:endParaRPr lang="en-US" altLang="ja-JP" sz="2400" b="1" dirty="0"/>
          </a:p>
          <a:p>
            <a:pPr marL="0" indent="0">
              <a:buNone/>
            </a:pPr>
            <a:r>
              <a:rPr lang="en-US" altLang="ja-JP" sz="2400" b="1" dirty="0"/>
              <a:t>  </a:t>
            </a:r>
            <a:r>
              <a:rPr lang="ja-JP" altLang="en-US" sz="2400" b="1" dirty="0" err="1"/>
              <a:t>りに</a:t>
            </a:r>
            <a:r>
              <a:rPr lang="ja-JP" altLang="en-US" sz="2400" b="1" dirty="0"/>
              <a:t>変わるのである。</a:t>
            </a:r>
            <a:endParaRPr lang="en-US" altLang="ja-JP" sz="2400" b="1" dirty="0"/>
          </a:p>
          <a:p>
            <a:pPr marL="0" indent="0">
              <a:buNone/>
            </a:pPr>
            <a:r>
              <a:rPr lang="ja-JP" altLang="en-US" sz="2400" b="1" dirty="0"/>
              <a:t>・自立を考えるうえで重要なことは、自己決定して、自分のすごしたい</a:t>
            </a:r>
            <a:endParaRPr lang="en-US" altLang="ja-JP" sz="2400" b="1" dirty="0"/>
          </a:p>
          <a:p>
            <a:pPr marL="0" indent="0">
              <a:buNone/>
            </a:pPr>
            <a:r>
              <a:rPr lang="ja-JP" altLang="en-US" sz="2400" b="1" dirty="0"/>
              <a:t>　生活をすごせているかどうか。私たち当事者は、守られるのでなく、</a:t>
            </a:r>
            <a:endParaRPr lang="en-US" altLang="ja-JP" sz="2400" b="1" dirty="0"/>
          </a:p>
          <a:p>
            <a:pPr marL="0" indent="0">
              <a:buNone/>
            </a:pPr>
            <a:r>
              <a:rPr lang="ja-JP" altLang="en-US" sz="2400" b="1" dirty="0"/>
              <a:t>　目的を達成するためにみなさんの力を借りて、課題を乗り越える</a:t>
            </a:r>
            <a:r>
              <a:rPr lang="ja-JP" altLang="en-US" sz="2400" b="1" dirty="0" err="1"/>
              <a:t>こ</a:t>
            </a:r>
            <a:endParaRPr lang="en-US" altLang="ja-JP" sz="2400" b="1" dirty="0"/>
          </a:p>
          <a:p>
            <a:pPr marL="0" indent="0">
              <a:buNone/>
            </a:pPr>
            <a:r>
              <a:rPr lang="ja-JP" altLang="en-US" sz="2400" b="1" dirty="0"/>
              <a:t>　とが必要であると感じている。</a:t>
            </a:r>
            <a:endParaRPr lang="en-US" altLang="ja-JP" sz="2400" b="1" dirty="0"/>
          </a:p>
          <a:p>
            <a:pPr marL="0" indent="0">
              <a:buNone/>
            </a:pPr>
            <a:endParaRPr lang="en-US" altLang="ja-JP" sz="2400" b="1" dirty="0"/>
          </a:p>
          <a:p>
            <a:pPr marL="0" indent="0">
              <a:buNone/>
            </a:pPr>
            <a:endParaRPr lang="en-US" altLang="ja-JP" sz="2400" b="1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725916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sz="3200" dirty="0"/>
              <a:t>「認知症予防教室」や「認知症見守り模擬訓練」</a:t>
            </a:r>
            <a:br>
              <a:rPr lang="en-US" altLang="ja-JP" sz="3200" dirty="0"/>
            </a:br>
            <a:r>
              <a:rPr lang="ja-JP" altLang="en-US" sz="3200" dirty="0"/>
              <a:t>　　そして当事者の言葉に学んだこと</a:t>
            </a:r>
            <a:endParaRPr kumimoji="1" lang="ja-JP" altLang="en-US" sz="32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867328" cy="5357192"/>
          </a:xfrm>
        </p:spPr>
        <p:txBody>
          <a:bodyPr>
            <a:normAutofit lnSpcReduction="10000"/>
          </a:bodyPr>
          <a:lstStyle/>
          <a:p>
            <a:r>
              <a:rPr lang="ja-JP" altLang="en-US" dirty="0"/>
              <a:t>超高齢社会・孤立社会では、認知症の人が増加することが推測されている。しかし、早期発見・早期治療が常識になってきた社会。認知症の人は長期間地域で暮らすことになる。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・地域の人が認知症を理解し、偏見を持たずに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一緒に生活する出来る町にすることが極めて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重要である。</a:t>
            </a: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・認知症見守り模擬訓練は、困っている人を見かけ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kumimoji="1" lang="ja-JP" altLang="en-US" dirty="0"/>
              <a:t>たらお互い様との気持ちで声をかける意識と行動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kumimoji="1" lang="ja-JP" altLang="en-US" dirty="0"/>
              <a:t>の</a:t>
            </a:r>
            <a:r>
              <a:rPr lang="ja-JP" altLang="en-US" dirty="0"/>
              <a:t>変容</a:t>
            </a:r>
            <a:r>
              <a:rPr kumimoji="1" lang="ja-JP" altLang="en-US" dirty="0"/>
              <a:t>を</a:t>
            </a:r>
            <a:r>
              <a:rPr kumimoji="1" lang="ja-JP" altLang="en-US"/>
              <a:t>もたらす思われる。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91812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1066130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認知症予防教室</a:t>
            </a:r>
            <a:r>
              <a:rPr lang="ja-JP" altLang="en-US" dirty="0"/>
              <a:t>から始まった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ja-JP" altLang="en-US" dirty="0"/>
              <a:t>・「認知症予防教室」を</a:t>
            </a:r>
            <a:r>
              <a:rPr lang="en-US" altLang="ja-JP" dirty="0"/>
              <a:t>2013</a:t>
            </a:r>
            <a:r>
              <a:rPr lang="ja-JP" altLang="en-US" dirty="0"/>
              <a:t>年に開講　</a:t>
            </a:r>
            <a:endParaRPr lang="en-US" altLang="ja-JP" dirty="0"/>
          </a:p>
          <a:p>
            <a:pPr>
              <a:buNone/>
            </a:pPr>
            <a:r>
              <a:rPr lang="ja-JP" altLang="en-US" dirty="0"/>
              <a:t>・</a:t>
            </a:r>
            <a:r>
              <a:rPr lang="en-US" altLang="ja-JP" dirty="0"/>
              <a:t>2014</a:t>
            </a:r>
            <a:r>
              <a:rPr lang="ja-JP" altLang="en-US" dirty="0"/>
              <a:t>年講演会「死ぬまでボケない頭をつくる」　</a:t>
            </a:r>
            <a:endParaRPr lang="en-US" altLang="ja-JP" dirty="0"/>
          </a:p>
          <a:p>
            <a:pPr>
              <a:buNone/>
            </a:pPr>
            <a:r>
              <a:rPr lang="ja-JP" altLang="en-US" dirty="0"/>
              <a:t>　　　　　　講師　</a:t>
            </a:r>
            <a:r>
              <a:rPr lang="ja-JP" altLang="en-US" sz="3100" dirty="0"/>
              <a:t>認知症介護研修研究センター</a:t>
            </a:r>
            <a:r>
              <a:rPr lang="ja-JP" altLang="en-US" dirty="0"/>
              <a:t>　須貝祐一先生</a:t>
            </a:r>
            <a:endParaRPr lang="en-US" altLang="ja-JP" dirty="0"/>
          </a:p>
          <a:p>
            <a:pPr>
              <a:buNone/>
            </a:pPr>
            <a:endParaRPr lang="en-US" altLang="ja-JP" dirty="0"/>
          </a:p>
          <a:p>
            <a:pPr>
              <a:buNone/>
            </a:pPr>
            <a:r>
              <a:rPr lang="ja-JP" altLang="en-US" dirty="0"/>
              <a:t>・</a:t>
            </a:r>
            <a:r>
              <a:rPr lang="en-US" altLang="ja-JP" dirty="0"/>
              <a:t>2015</a:t>
            </a:r>
            <a:r>
              <a:rPr lang="ja-JP" altLang="en-US" dirty="0"/>
              <a:t>年には教室の</a:t>
            </a:r>
            <a:r>
              <a:rPr lang="ja-JP" altLang="ja-JP" dirty="0"/>
              <a:t>目的</a:t>
            </a:r>
            <a:r>
              <a:rPr lang="ja-JP" altLang="en-US" dirty="0"/>
              <a:t>を次の</a:t>
            </a:r>
            <a:r>
              <a:rPr lang="en-US" altLang="ja-JP" dirty="0"/>
              <a:t>3</a:t>
            </a:r>
            <a:r>
              <a:rPr lang="ja-JP" altLang="en-US" dirty="0"/>
              <a:t>点に明確化</a:t>
            </a:r>
            <a:r>
              <a:rPr lang="ja-JP" altLang="ja-JP" dirty="0"/>
              <a:t>　</a:t>
            </a:r>
            <a:endParaRPr lang="en-US" altLang="ja-JP" dirty="0"/>
          </a:p>
          <a:p>
            <a:pPr>
              <a:buNone/>
            </a:pPr>
            <a:r>
              <a:rPr lang="ja-JP" altLang="en-US" sz="2800" dirty="0"/>
              <a:t>　</a:t>
            </a:r>
            <a:r>
              <a:rPr lang="ja-JP" altLang="en-US" dirty="0"/>
              <a:t>①</a:t>
            </a:r>
            <a:r>
              <a:rPr lang="ja-JP" altLang="ja-JP" dirty="0"/>
              <a:t>認知症を</a:t>
            </a:r>
            <a:r>
              <a:rPr lang="ja-JP" altLang="en-US" dirty="0"/>
              <a:t>理解し、認知症を</a:t>
            </a:r>
            <a:r>
              <a:rPr lang="ja-JP" altLang="ja-JP" dirty="0"/>
              <a:t>予防する生活習慣を</a:t>
            </a:r>
            <a:endParaRPr lang="en-US" altLang="ja-JP" dirty="0"/>
          </a:p>
          <a:p>
            <a:pPr>
              <a:buNone/>
            </a:pPr>
            <a:r>
              <a:rPr lang="ja-JP" altLang="en-US" dirty="0"/>
              <a:t>　　</a:t>
            </a:r>
            <a:r>
              <a:rPr lang="ja-JP" altLang="ja-JP" dirty="0"/>
              <a:t>身につける</a:t>
            </a:r>
            <a:r>
              <a:rPr lang="ja-JP" altLang="en-US" dirty="0"/>
              <a:t>。</a:t>
            </a:r>
            <a:endParaRPr lang="en-US" altLang="ja-JP" dirty="0"/>
          </a:p>
          <a:p>
            <a:pPr>
              <a:buNone/>
            </a:pPr>
            <a:r>
              <a:rPr lang="ja-JP" altLang="en-US" dirty="0"/>
              <a:t>　②認知症を理解し、認知症の人への偏見をなくす。</a:t>
            </a:r>
            <a:endParaRPr lang="en-US" altLang="ja-JP" dirty="0"/>
          </a:p>
          <a:p>
            <a:pPr>
              <a:buNone/>
            </a:pPr>
            <a:r>
              <a:rPr lang="ja-JP" altLang="en-US" dirty="0"/>
              <a:t>　③ </a:t>
            </a:r>
            <a:r>
              <a:rPr lang="ja-JP" altLang="ja-JP" dirty="0"/>
              <a:t>認知症</a:t>
            </a:r>
            <a:r>
              <a:rPr lang="ja-JP" altLang="en-US" dirty="0"/>
              <a:t>になっても安心して暮らせる</a:t>
            </a:r>
            <a:r>
              <a:rPr lang="ja-JP" altLang="ja-JP" dirty="0"/>
              <a:t>まち</a:t>
            </a:r>
            <a:r>
              <a:rPr lang="ja-JP" altLang="en-US" dirty="0"/>
              <a:t>づくりを</a:t>
            </a:r>
            <a:endParaRPr lang="en-US" altLang="ja-JP" dirty="0"/>
          </a:p>
          <a:p>
            <a:pPr>
              <a:buNone/>
            </a:pPr>
            <a:r>
              <a:rPr lang="ja-JP" altLang="en-US" dirty="0"/>
              <a:t>　　　めざす。</a:t>
            </a:r>
            <a:endParaRPr lang="en-US" altLang="ja-JP" dirty="0"/>
          </a:p>
          <a:p>
            <a:pPr>
              <a:buNone/>
            </a:pPr>
            <a:endParaRPr lang="en-US" altLang="ja-JP" dirty="0"/>
          </a:p>
          <a:p>
            <a:pPr>
              <a:buNone/>
            </a:pPr>
            <a:r>
              <a:rPr lang="ja-JP" altLang="en-US" dirty="0"/>
              <a:t>・地域包括単位で実施し、予防教室が終了したら参加者参加型の</a:t>
            </a:r>
            <a:endParaRPr lang="en-US" altLang="ja-JP" dirty="0"/>
          </a:p>
          <a:p>
            <a:pPr>
              <a:buNone/>
            </a:pPr>
            <a:r>
              <a:rPr lang="ja-JP" altLang="en-US" dirty="0"/>
              <a:t>　「脳トレ教室」を続けよう。</a:t>
            </a:r>
            <a:endParaRPr lang="en-US" altLang="ja-JP" dirty="0"/>
          </a:p>
          <a:p>
            <a:pPr>
              <a:buNone/>
            </a:pPr>
            <a:r>
              <a:rPr lang="ja-JP" altLang="en-US" dirty="0"/>
              <a:t>　　　</a:t>
            </a:r>
            <a:endParaRPr lang="en-US" altLang="ja-JP" dirty="0"/>
          </a:p>
          <a:p>
            <a:pPr>
              <a:buNone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47578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7532" y="332656"/>
            <a:ext cx="8820472" cy="792088"/>
          </a:xfrm>
        </p:spPr>
        <p:txBody>
          <a:bodyPr>
            <a:normAutofit/>
          </a:bodyPr>
          <a:lstStyle/>
          <a:p>
            <a:r>
              <a:rPr lang="ja-JP" altLang="en-US" dirty="0"/>
              <a:t>講座の内容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1196752"/>
            <a:ext cx="8975536" cy="71287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ja-JP" altLang="en-US" sz="2800" dirty="0"/>
              <a:t>　・講座と運動指導士による運動で構成（月１回１回２時間）</a:t>
            </a:r>
            <a:endParaRPr lang="en-US" altLang="ja-JP" sz="2800" dirty="0"/>
          </a:p>
          <a:p>
            <a:pPr>
              <a:buNone/>
            </a:pPr>
            <a:r>
              <a:rPr lang="ja-JP" altLang="en-US" sz="2800" dirty="0"/>
              <a:t>　・講座は、その後のまちづくりにつなげるため、原則としてその地域の事業所の職員に依頼しよう。</a:t>
            </a:r>
            <a:endParaRPr lang="en-US" altLang="ja-JP" sz="2800" dirty="0"/>
          </a:p>
          <a:p>
            <a:pPr>
              <a:buNone/>
            </a:pPr>
            <a:r>
              <a:rPr lang="ja-JP" altLang="en-US" sz="2800" dirty="0"/>
              <a:t>　　　　①認知症の医療　　　　講師　医師・看護師など</a:t>
            </a:r>
            <a:endParaRPr lang="en-US" altLang="ja-JP" sz="2800" dirty="0"/>
          </a:p>
          <a:p>
            <a:pPr>
              <a:buNone/>
            </a:pPr>
            <a:r>
              <a:rPr kumimoji="1" lang="ja-JP" altLang="en-US" sz="2800" dirty="0"/>
              <a:t>　　　　②認知症の予防（総論）　　　　　　　　</a:t>
            </a:r>
            <a:r>
              <a:rPr kumimoji="1" lang="en-US" altLang="ja-JP" sz="2800" dirty="0"/>
              <a:t>	</a:t>
            </a:r>
            <a:r>
              <a:rPr kumimoji="1" lang="ja-JP" altLang="en-US" sz="2800" dirty="0"/>
              <a:t>保健師など</a:t>
            </a:r>
            <a:endParaRPr kumimoji="1" lang="en-US" altLang="ja-JP" sz="2800" dirty="0"/>
          </a:p>
          <a:p>
            <a:pPr>
              <a:buNone/>
            </a:pPr>
            <a:r>
              <a:rPr lang="ja-JP" altLang="en-US" sz="2800" dirty="0"/>
              <a:t>　　　　③認知症予防各論　栄養改善　　　　栄養士</a:t>
            </a:r>
            <a:endParaRPr lang="en-US" altLang="ja-JP" sz="2800" dirty="0"/>
          </a:p>
          <a:p>
            <a:pPr>
              <a:buNone/>
            </a:pPr>
            <a:r>
              <a:rPr lang="ja-JP" altLang="en-US" sz="2800" dirty="0"/>
              <a:t>　　　　④認知症予防各論　口腔機能改善　歯科衛生士</a:t>
            </a:r>
            <a:endParaRPr lang="en-US" altLang="ja-JP" sz="2800" b="1" dirty="0"/>
          </a:p>
          <a:p>
            <a:pPr>
              <a:buNone/>
            </a:pPr>
            <a:r>
              <a:rPr lang="ja-JP" altLang="en-US" sz="2800" dirty="0"/>
              <a:t>　　　　⑤薬についての注意　　　　　　　　　　薬剤師</a:t>
            </a:r>
            <a:endParaRPr lang="en-US" altLang="ja-JP" sz="2800" dirty="0"/>
          </a:p>
          <a:p>
            <a:pPr>
              <a:buNone/>
            </a:pPr>
            <a:r>
              <a:rPr lang="ja-JP" altLang="en-US" sz="2800" dirty="0"/>
              <a:t>　　　　⑥認知症の人とともに　　　　　　　　　介護職員</a:t>
            </a:r>
            <a:endParaRPr lang="en-US" altLang="ja-JP" sz="2800" dirty="0"/>
          </a:p>
          <a:p>
            <a:pPr>
              <a:buNone/>
            </a:pPr>
            <a:r>
              <a:rPr lang="ja-JP" altLang="en-US" sz="2800" dirty="0"/>
              <a:t>　・</a:t>
            </a:r>
            <a:r>
              <a:rPr lang="ja-JP" altLang="en-US" sz="2800" dirty="0">
                <a:latin typeface="+mn-ea"/>
              </a:rPr>
              <a:t>「認知症サポーター養成講座」の講師を地域包括支援</a:t>
            </a:r>
            <a:endParaRPr lang="en-US" altLang="ja-JP" sz="2800" dirty="0">
              <a:latin typeface="+mn-ea"/>
            </a:endParaRPr>
          </a:p>
          <a:p>
            <a:pPr>
              <a:buNone/>
            </a:pPr>
            <a:r>
              <a:rPr lang="ja-JP" altLang="en-US" sz="2800" dirty="0">
                <a:latin typeface="+mn-ea"/>
              </a:rPr>
              <a:t>　　センターに依頼し、包括支援センターの役割も学ぼう。　</a:t>
            </a:r>
            <a:endParaRPr lang="en-US" altLang="ja-JP" sz="2800" dirty="0">
              <a:latin typeface="+mn-ea"/>
            </a:endParaRPr>
          </a:p>
          <a:p>
            <a:pPr>
              <a:buNone/>
            </a:pPr>
            <a:r>
              <a:rPr lang="ja-JP" altLang="en-US" sz="2800" dirty="0">
                <a:latin typeface="+mn-ea"/>
              </a:rPr>
              <a:t>　　　　　　　　　　　　　</a:t>
            </a:r>
            <a:endParaRPr lang="en-US" altLang="ja-JP" sz="2800" dirty="0">
              <a:latin typeface="+mn-ea"/>
            </a:endParaRPr>
          </a:p>
          <a:p>
            <a:pPr>
              <a:buNone/>
            </a:pPr>
            <a:r>
              <a:rPr lang="ja-JP" altLang="en-US" sz="2400" dirty="0"/>
              <a:t>　　　　　　　　　　　　　　　　　　　　</a:t>
            </a:r>
            <a:endParaRPr lang="en-US" altLang="ja-JP" sz="2400" dirty="0"/>
          </a:p>
          <a:p>
            <a:pPr>
              <a:buNone/>
            </a:pPr>
            <a:endParaRPr lang="en-US" altLang="ja-JP" sz="2400" dirty="0"/>
          </a:p>
          <a:p>
            <a:pPr>
              <a:buNone/>
            </a:pPr>
            <a:endParaRPr lang="en-US" altLang="ja-JP" sz="2400" b="1" dirty="0"/>
          </a:p>
        </p:txBody>
      </p:sp>
    </p:spTree>
    <p:extLst>
      <p:ext uri="{BB962C8B-B14F-4D97-AF65-F5344CB8AC3E}">
        <p14:creationId xmlns:p14="http://schemas.microsoft.com/office/powerpoint/2010/main" val="3222310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graphicFrame>
        <p:nvGraphicFramePr>
          <p:cNvPr id="4" name="コンテンツ プレースホルダー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0922913"/>
              </p:ext>
            </p:extLst>
          </p:nvPr>
        </p:nvGraphicFramePr>
        <p:xfrm>
          <a:off x="1835696" y="-147460"/>
          <a:ext cx="4827416" cy="70040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" name="Document" r:id="rId3" imgW="6639757" imgH="9633299" progId="Word.Document.12">
                  <p:embed/>
                </p:oleObj>
              </mc:Choice>
              <mc:Fallback>
                <p:oleObj name="Document" r:id="rId3" imgW="6639757" imgH="963329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35696" y="-147460"/>
                        <a:ext cx="4827416" cy="70040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37891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「脳トレ教室」でクリスマスリース作り</a:t>
            </a:r>
          </a:p>
        </p:txBody>
      </p:sp>
      <p:pic>
        <p:nvPicPr>
          <p:cNvPr id="1026" name="Picture 2" descr="D:\20180301\認知症予防\栄町関連\栄脳トレリース作り\IMG_309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86762"/>
            <a:ext cx="7176797" cy="5382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4796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8553128" cy="1259632"/>
          </a:xfrm>
        </p:spPr>
        <p:txBody>
          <a:bodyPr>
            <a:normAutofit/>
          </a:bodyPr>
          <a:lstStyle/>
          <a:p>
            <a:r>
              <a:rPr kumimoji="1" lang="ja-JP" altLang="en-US" sz="3600" dirty="0"/>
              <a:t>グループホーム</a:t>
            </a:r>
            <a:r>
              <a:rPr lang="ja-JP" altLang="en-US" sz="3600" dirty="0"/>
              <a:t>は認知症ケアの切り札か　　　悩みは１つ無断外出</a:t>
            </a:r>
            <a:endParaRPr kumimoji="1" lang="ja-JP" altLang="en-US" sz="3600" dirty="0"/>
          </a:p>
        </p:txBody>
      </p:sp>
      <p:pic>
        <p:nvPicPr>
          <p:cNvPr id="4" name="Picture 2" descr="H:\9835.t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709" y="1238269"/>
            <a:ext cx="8354739" cy="594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10265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528" y="0"/>
            <a:ext cx="8219256" cy="922114"/>
          </a:xfrm>
        </p:spPr>
        <p:txBody>
          <a:bodyPr/>
          <a:lstStyle/>
          <a:p>
            <a:r>
              <a:rPr kumimoji="1" lang="ja-JP" altLang="en-US" dirty="0"/>
              <a:t>無断外出の理由</a:t>
            </a:r>
            <a:r>
              <a:rPr lang="ja-JP" altLang="en-US" sz="4000" dirty="0"/>
              <a:t>　　</a:t>
            </a:r>
            <a:r>
              <a:rPr lang="ja-JP" altLang="en-US" sz="2800" dirty="0"/>
              <a:t>Ｂさんの場合</a:t>
            </a:r>
            <a:endParaRPr kumimoji="1" lang="ja-JP" altLang="en-US" sz="28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12676" y="1230824"/>
            <a:ext cx="8640960" cy="566124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kumimoji="1" lang="ja-JP" altLang="en-US" sz="2800" dirty="0"/>
              <a:t>・散歩が大好で</a:t>
            </a:r>
            <a:r>
              <a:rPr lang="ja-JP" altLang="en-US" sz="2800" dirty="0"/>
              <a:t>疲れ知らず。</a:t>
            </a:r>
            <a:r>
              <a:rPr lang="en-US" altLang="ja-JP" sz="2800" dirty="0"/>
              <a:t>1</a:t>
            </a:r>
            <a:r>
              <a:rPr lang="ja-JP" altLang="en-US" sz="2800" dirty="0"/>
              <a:t>日に</a:t>
            </a:r>
            <a:r>
              <a:rPr lang="en-US" altLang="ja-JP" sz="2800" dirty="0"/>
              <a:t>10</a:t>
            </a:r>
            <a:r>
              <a:rPr lang="ja-JP" altLang="en-US" sz="2800" dirty="0"/>
              <a:t>回も散歩に出か　</a:t>
            </a:r>
            <a:endParaRPr lang="en-US" altLang="ja-JP" sz="2800" dirty="0"/>
          </a:p>
          <a:p>
            <a:pPr marL="0" indent="0">
              <a:buNone/>
            </a:pPr>
            <a:r>
              <a:rPr lang="ja-JP" altLang="en-US" sz="2800" dirty="0"/>
              <a:t>　けることも。「どうして出てきたの？」の問いには「気</a:t>
            </a:r>
            <a:endParaRPr lang="en-US" altLang="ja-JP" sz="2800" dirty="0"/>
          </a:p>
          <a:p>
            <a:pPr marL="0" indent="0">
              <a:buNone/>
            </a:pPr>
            <a:r>
              <a:rPr lang="ja-JP" altLang="en-US" sz="2800" dirty="0"/>
              <a:t>　持ちいいわ</a:t>
            </a:r>
            <a:r>
              <a:rPr lang="en-US" altLang="ja-JP" sz="2800" dirty="0"/>
              <a:t>―</a:t>
            </a:r>
            <a:r>
              <a:rPr lang="ja-JP" altLang="en-US" sz="2800" dirty="0"/>
              <a:t>！」と。北海道育ちでたくさん散歩して</a:t>
            </a:r>
            <a:endParaRPr lang="en-US" altLang="ja-JP" sz="2800" dirty="0"/>
          </a:p>
          <a:p>
            <a:pPr marL="0" indent="0">
              <a:buNone/>
            </a:pPr>
            <a:r>
              <a:rPr lang="ja-JP" altLang="en-US" sz="2800" dirty="0"/>
              <a:t>　育ったそう</a:t>
            </a:r>
            <a:r>
              <a:rPr lang="ja-JP" altLang="en-US" sz="2800"/>
              <a:t>です。開設半年後</a:t>
            </a:r>
            <a:r>
              <a:rPr lang="ja-JP" altLang="en-US" sz="2800" dirty="0"/>
              <a:t>、</a:t>
            </a:r>
            <a:r>
              <a:rPr lang="en-US" altLang="ja-JP" sz="2800" dirty="0"/>
              <a:t>5</a:t>
            </a:r>
            <a:r>
              <a:rPr lang="ja-JP" altLang="en-US" sz="2800" dirty="0"/>
              <a:t>つ先の調布市まで</a:t>
            </a:r>
            <a:endParaRPr lang="en-US" altLang="ja-JP" sz="2800" dirty="0"/>
          </a:p>
          <a:p>
            <a:pPr marL="0" indent="0">
              <a:buNone/>
            </a:pPr>
            <a:r>
              <a:rPr lang="ja-JP" altLang="en-US" sz="2800" dirty="0"/>
              <a:t>　出かけて、</a:t>
            </a:r>
            <a:r>
              <a:rPr lang="en-US" altLang="ja-JP" sz="2800" dirty="0"/>
              <a:t>48</a:t>
            </a:r>
            <a:r>
              <a:rPr lang="ja-JP" altLang="en-US" sz="2800" dirty="0"/>
              <a:t>時間後に発見された。</a:t>
            </a:r>
            <a:endParaRPr lang="en-US" altLang="ja-JP" sz="2800" dirty="0"/>
          </a:p>
          <a:p>
            <a:pPr marL="0" indent="0">
              <a:buNone/>
            </a:pPr>
            <a:r>
              <a:rPr lang="ja-JP" altLang="en-US" sz="2400" dirty="0"/>
              <a:t>　（防犯カメラとセンサーを設置するきっかけになった事件だった）　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800" dirty="0"/>
          </a:p>
          <a:p>
            <a:pPr marL="0" indent="0">
              <a:buNone/>
            </a:pPr>
            <a:r>
              <a:rPr lang="ja-JP" altLang="en-US" sz="2800" dirty="0"/>
              <a:t>・その後の娘さんとの会話</a:t>
            </a:r>
            <a:endParaRPr lang="en-US" altLang="ja-JP" sz="2800" dirty="0"/>
          </a:p>
          <a:p>
            <a:pPr marL="0" indent="0">
              <a:buNone/>
            </a:pPr>
            <a:r>
              <a:rPr lang="ja-JP" altLang="en-US" sz="2800" dirty="0"/>
              <a:t>　後日娘さんに「認知症の人は道に迷うんだということ</a:t>
            </a:r>
            <a:endParaRPr lang="en-US" altLang="ja-JP" sz="2800" dirty="0"/>
          </a:p>
          <a:p>
            <a:pPr marL="0" indent="0">
              <a:buNone/>
            </a:pPr>
            <a:r>
              <a:rPr lang="ja-JP" altLang="en-US" sz="2800" dirty="0"/>
              <a:t>　をＢさんが地域の人に教えてくれました」と伝えると　</a:t>
            </a:r>
            <a:endParaRPr lang="en-US" altLang="ja-JP" sz="2800" dirty="0"/>
          </a:p>
          <a:p>
            <a:pPr marL="0" indent="0">
              <a:buNone/>
            </a:pPr>
            <a:r>
              <a:rPr lang="ja-JP" altLang="en-US" sz="2800" dirty="0"/>
              <a:t>　娘さんは</a:t>
            </a:r>
            <a:r>
              <a:rPr kumimoji="1" lang="ja-JP" altLang="en-US" sz="2800" dirty="0"/>
              <a:t>「迷惑ばかりかけていた訳ではなかったのね」</a:t>
            </a:r>
            <a:endParaRPr lang="en-US" altLang="ja-JP" sz="2800" dirty="0"/>
          </a:p>
          <a:p>
            <a:pPr marL="0" indent="0">
              <a:buNone/>
            </a:pPr>
            <a:endParaRPr lang="en-US" altLang="ja-JP" sz="2800" dirty="0"/>
          </a:p>
          <a:p>
            <a:pPr marL="0" indent="0">
              <a:buNone/>
            </a:pPr>
            <a:r>
              <a:rPr lang="ja-JP" altLang="en-US" sz="2800" dirty="0"/>
              <a:t>・地域の人が早く気づいてくれたらそんなに遠くに行かな　</a:t>
            </a:r>
            <a:endParaRPr lang="en-US" altLang="ja-JP" sz="2800" dirty="0"/>
          </a:p>
          <a:p>
            <a:pPr marL="0" indent="0">
              <a:buNone/>
            </a:pPr>
            <a:r>
              <a:rPr lang="ja-JP" altLang="en-US" sz="2800" dirty="0"/>
              <a:t>　いですんだのに。</a:t>
            </a:r>
            <a:endParaRPr lang="en-US" altLang="ja-JP" sz="2800" dirty="0"/>
          </a:p>
          <a:p>
            <a:pPr marL="0" indent="0">
              <a:buNone/>
            </a:pP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356296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sz="3600" dirty="0"/>
              <a:t>グループホームのあるこの地域で</a:t>
            </a:r>
            <a:br>
              <a:rPr kumimoji="1" lang="en-US" altLang="ja-JP" sz="3600" dirty="0"/>
            </a:br>
            <a:r>
              <a:rPr lang="ja-JP" altLang="en-US" sz="3600" dirty="0"/>
              <a:t>認知症見守り訓練をやろう</a:t>
            </a:r>
            <a:endParaRPr kumimoji="1" lang="ja-JP" altLang="en-US" sz="36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07504" y="1700808"/>
            <a:ext cx="8554144" cy="4789332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ja-JP" altLang="en-US" sz="11200" dirty="0">
                <a:latin typeface="+mn-ea"/>
              </a:rPr>
              <a:t>①大牟田市の「認知症ＳＯＳネットワーク模擬訓練」を</a:t>
            </a:r>
            <a:endParaRPr lang="en-US" altLang="ja-JP" sz="11200" dirty="0">
              <a:latin typeface="+mn-ea"/>
            </a:endParaRPr>
          </a:p>
          <a:p>
            <a:pPr>
              <a:buNone/>
            </a:pPr>
            <a:r>
              <a:rPr lang="en-US" altLang="ja-JP" sz="11200" dirty="0">
                <a:latin typeface="+mn-ea"/>
              </a:rPr>
              <a:t>   </a:t>
            </a:r>
            <a:r>
              <a:rPr lang="ja-JP" altLang="en-US" sz="11200" dirty="0">
                <a:latin typeface="+mn-ea"/>
              </a:rPr>
              <a:t>視察し、目からウロコ。「これならできる。認知症の人</a:t>
            </a:r>
            <a:r>
              <a:rPr lang="en-US" altLang="ja-JP" sz="11200" dirty="0">
                <a:latin typeface="+mn-ea"/>
              </a:rPr>
              <a:t> </a:t>
            </a:r>
          </a:p>
          <a:p>
            <a:pPr>
              <a:buNone/>
            </a:pPr>
            <a:r>
              <a:rPr lang="en-US" altLang="ja-JP" sz="11200" dirty="0">
                <a:latin typeface="+mn-ea"/>
              </a:rPr>
              <a:t>   </a:t>
            </a:r>
            <a:r>
              <a:rPr lang="ja-JP" altLang="en-US" sz="11200" dirty="0">
                <a:latin typeface="+mn-ea"/>
              </a:rPr>
              <a:t>にやさしいまちはすべての人にやさしいまち。三多摩</a:t>
            </a:r>
            <a:endParaRPr lang="en-US" altLang="ja-JP" sz="11200" dirty="0">
              <a:latin typeface="+mn-ea"/>
            </a:endParaRPr>
          </a:p>
          <a:p>
            <a:pPr>
              <a:buNone/>
            </a:pPr>
            <a:r>
              <a:rPr lang="en-US" altLang="ja-JP" sz="11200" dirty="0">
                <a:latin typeface="+mn-ea"/>
              </a:rPr>
              <a:t>   </a:t>
            </a:r>
            <a:r>
              <a:rPr lang="ja-JP" altLang="en-US" sz="11200" dirty="0">
                <a:latin typeface="+mn-ea"/>
              </a:rPr>
              <a:t>でもやろう」と友の会役員会に提案。「</a:t>
            </a:r>
            <a:r>
              <a:rPr lang="ja-JP" altLang="ja-JP" sz="11200" dirty="0">
                <a:latin typeface="+mn-ea"/>
              </a:rPr>
              <a:t>認知症</a:t>
            </a:r>
            <a:r>
              <a:rPr lang="ja-JP" altLang="en-US" sz="11200" dirty="0">
                <a:latin typeface="+mn-ea"/>
              </a:rPr>
              <a:t>になって</a:t>
            </a:r>
            <a:endParaRPr lang="en-US" altLang="ja-JP" sz="11200" dirty="0">
              <a:latin typeface="+mn-ea"/>
            </a:endParaRPr>
          </a:p>
          <a:p>
            <a:pPr>
              <a:buNone/>
            </a:pPr>
            <a:r>
              <a:rPr lang="en-US" altLang="ja-JP" sz="11200" dirty="0">
                <a:latin typeface="+mn-ea"/>
              </a:rPr>
              <a:t>   </a:t>
            </a:r>
            <a:r>
              <a:rPr lang="ja-JP" altLang="en-US" sz="11200" dirty="0">
                <a:latin typeface="+mn-ea"/>
              </a:rPr>
              <a:t>も</a:t>
            </a:r>
            <a:r>
              <a:rPr lang="ja-JP" altLang="ja-JP" sz="11200" dirty="0">
                <a:latin typeface="+mn-ea"/>
              </a:rPr>
              <a:t>大丈夫なまち</a:t>
            </a:r>
            <a:r>
              <a:rPr lang="ja-JP" altLang="en-US" sz="11200" dirty="0">
                <a:latin typeface="+mn-ea"/>
              </a:rPr>
              <a:t>づくり」をしようと実施を決定。</a:t>
            </a:r>
            <a:endParaRPr lang="en-US" altLang="ja-JP" sz="11200" dirty="0">
              <a:latin typeface="+mn-ea"/>
            </a:endParaRPr>
          </a:p>
          <a:p>
            <a:pPr>
              <a:buNone/>
            </a:pPr>
            <a:endParaRPr lang="en-US" altLang="ja-JP" sz="11200" dirty="0">
              <a:latin typeface="+mn-ea"/>
            </a:endParaRPr>
          </a:p>
          <a:p>
            <a:pPr>
              <a:buNone/>
            </a:pPr>
            <a:r>
              <a:rPr lang="ja-JP" altLang="en-US" sz="11200" dirty="0">
                <a:latin typeface="+mn-ea"/>
              </a:rPr>
              <a:t>②実行委員会の結成</a:t>
            </a:r>
            <a:endParaRPr lang="en-US" altLang="ja-JP" sz="11200" dirty="0">
              <a:latin typeface="+mn-ea"/>
            </a:endParaRPr>
          </a:p>
          <a:p>
            <a:pPr>
              <a:buNone/>
            </a:pPr>
            <a:r>
              <a:rPr lang="ja-JP" altLang="en-US" sz="11200" dirty="0">
                <a:latin typeface="+mn-ea"/>
              </a:rPr>
              <a:t>　 地域包括支援センターと何度か話し合い、ようやく実</a:t>
            </a:r>
            <a:endParaRPr lang="en-US" altLang="ja-JP" sz="11200" dirty="0">
              <a:latin typeface="+mn-ea"/>
            </a:endParaRPr>
          </a:p>
          <a:p>
            <a:pPr>
              <a:buNone/>
            </a:pPr>
            <a:r>
              <a:rPr lang="ja-JP" altLang="en-US" sz="11200" dirty="0">
                <a:latin typeface="+mn-ea"/>
              </a:rPr>
              <a:t>　</a:t>
            </a:r>
            <a:r>
              <a:rPr lang="en-US" altLang="ja-JP" sz="11200" dirty="0">
                <a:latin typeface="+mn-ea"/>
              </a:rPr>
              <a:t>	</a:t>
            </a:r>
            <a:r>
              <a:rPr lang="ja-JP" altLang="en-US" sz="11200" dirty="0">
                <a:latin typeface="+mn-ea"/>
              </a:rPr>
              <a:t>行が決まり、実行委員会を結成することになった。</a:t>
            </a:r>
            <a:endParaRPr lang="en-US" altLang="ja-JP" sz="11200" dirty="0">
              <a:latin typeface="+mn-ea"/>
            </a:endParaRPr>
          </a:p>
          <a:p>
            <a:pPr>
              <a:buNone/>
            </a:pPr>
            <a:r>
              <a:rPr lang="ja-JP" altLang="en-US" sz="11200" dirty="0">
                <a:latin typeface="+mn-ea"/>
              </a:rPr>
              <a:t>　 実行委員はグループﾎｰﾑの運営推進会議のみなさん</a:t>
            </a:r>
            <a:endParaRPr lang="en-US" altLang="ja-JP" sz="11200" dirty="0">
              <a:latin typeface="+mn-ea"/>
            </a:endParaRPr>
          </a:p>
          <a:p>
            <a:pPr>
              <a:buNone/>
            </a:pPr>
            <a:r>
              <a:rPr lang="ja-JP" altLang="en-US" sz="11200" dirty="0">
                <a:latin typeface="+mn-ea"/>
              </a:rPr>
              <a:t>　 が積極的に引き受けてくださった。</a:t>
            </a:r>
            <a:endParaRPr lang="en-US" altLang="ja-JP" sz="11200" dirty="0">
              <a:latin typeface="+mn-ea"/>
            </a:endParaRPr>
          </a:p>
          <a:p>
            <a:pPr>
              <a:buNone/>
            </a:pPr>
            <a:endParaRPr lang="en-US" altLang="ja-JP" sz="9600" dirty="0"/>
          </a:p>
          <a:p>
            <a:pPr>
              <a:buNone/>
            </a:pPr>
            <a:endParaRPr lang="en-US" altLang="ja-JP" sz="5100" dirty="0"/>
          </a:p>
          <a:p>
            <a:pPr>
              <a:buNone/>
            </a:pPr>
            <a:endParaRPr lang="en-US" altLang="ja-JP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3472"/>
            <a:ext cx="9036496" cy="1553320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認知症見守り訓練の</a:t>
            </a:r>
            <a:r>
              <a:rPr lang="ja-JP" altLang="en-US" dirty="0"/>
              <a:t>班構成</a:t>
            </a:r>
            <a:br>
              <a:rPr lang="en-US" altLang="ja-JP" dirty="0"/>
            </a:br>
            <a:r>
              <a:rPr lang="ja-JP" altLang="en-US" sz="2000" b="1" dirty="0">
                <a:latin typeface="+mn-ea"/>
                <a:ea typeface="+mn-ea"/>
              </a:rPr>
              <a:t>左から地域福祉コーディネーター（認知症役）・自治会役員・友の会員</a:t>
            </a:r>
            <a:r>
              <a:rPr lang="en-US" altLang="ja-JP" sz="2000" b="1" dirty="0">
                <a:latin typeface="+mn-ea"/>
                <a:ea typeface="+mn-ea"/>
              </a:rPr>
              <a:t>2</a:t>
            </a:r>
            <a:r>
              <a:rPr lang="ja-JP" altLang="en-US" sz="2000" b="1" dirty="0">
                <a:latin typeface="+mn-ea"/>
                <a:ea typeface="+mn-ea"/>
              </a:rPr>
              <a:t>名</a:t>
            </a:r>
            <a:endParaRPr kumimoji="1" lang="ja-JP" altLang="en-US" sz="2000" b="1" dirty="0">
              <a:latin typeface="+mn-ea"/>
              <a:ea typeface="+mn-ea"/>
            </a:endParaRPr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29" y="1556792"/>
            <a:ext cx="8279414" cy="5826959"/>
          </a:xfrm>
        </p:spPr>
      </p:pic>
    </p:spTree>
    <p:extLst>
      <p:ext uri="{BB962C8B-B14F-4D97-AF65-F5344CB8AC3E}">
        <p14:creationId xmlns:p14="http://schemas.microsoft.com/office/powerpoint/2010/main" val="39218414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2437</TotalTime>
  <Words>421</Words>
  <Application>Microsoft Office PowerPoint</Application>
  <PresentationFormat>画面に合わせる (4:3)</PresentationFormat>
  <Paragraphs>142</Paragraphs>
  <Slides>16</Slides>
  <Notes>1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21" baseType="lpstr">
      <vt:lpstr>ＭＳ Ｐゴシック</vt:lpstr>
      <vt:lpstr>Arial</vt:lpstr>
      <vt:lpstr>Calibri</vt:lpstr>
      <vt:lpstr>Office テーマ</vt:lpstr>
      <vt:lpstr>Document</vt:lpstr>
      <vt:lpstr>　認知症になっても 　　　　　　　　　安心して暮らせるまちに　 　ー認知症見守り訓練の実施と 　　　　　　　　　　　　　　その後の住民意識の変化ー</vt:lpstr>
      <vt:lpstr>認知症予防教室から始まった</vt:lpstr>
      <vt:lpstr>講座の内容</vt:lpstr>
      <vt:lpstr>PowerPoint プレゼンテーション</vt:lpstr>
      <vt:lpstr>「脳トレ教室」でクリスマスリース作り</vt:lpstr>
      <vt:lpstr>グループホームは認知症ケアの切り札か　　　悩みは１つ無断外出</vt:lpstr>
      <vt:lpstr>無断外出の理由　　Ｂさんの場合</vt:lpstr>
      <vt:lpstr>グループホームのあるこの地域で 認知症見守り訓練をやろう</vt:lpstr>
      <vt:lpstr>認知症見守り訓練の班構成 左から地域福祉コーディネーター（認知症役）・自治会役員・友の会員2名</vt:lpstr>
      <vt:lpstr>PowerPoint プレゼンテーション</vt:lpstr>
      <vt:lpstr>第1回見守り訓練参加者の感想</vt:lpstr>
      <vt:lpstr>認知症見守り訓練は大成功 これからも毎年やろう</vt:lpstr>
      <vt:lpstr> その後の地域の変化（１）</vt:lpstr>
      <vt:lpstr>その後の地域の変化（２）</vt:lpstr>
      <vt:lpstr>当事者の言葉丹野智文さん</vt:lpstr>
      <vt:lpstr>「認知症予防教室」や「認知症見守り模擬訓練」 　　そして当事者の言葉に学んだこと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共同組織が主体となったまちづくり、健康づくり</dc:title>
  <dc:creator>tomiko</dc:creator>
  <cp:lastModifiedBy>T117</cp:lastModifiedBy>
  <cp:revision>292</cp:revision>
  <cp:lastPrinted>2019-08-29T07:49:05Z</cp:lastPrinted>
  <dcterms:created xsi:type="dcterms:W3CDTF">2015-07-20T02:46:53Z</dcterms:created>
  <dcterms:modified xsi:type="dcterms:W3CDTF">2019-09-24T23:41:54Z</dcterms:modified>
</cp:coreProperties>
</file>